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3"/>
  </p:notesMasterIdLst>
  <p:sldIdLst>
    <p:sldId id="256" r:id="rId2"/>
    <p:sldId id="268" r:id="rId3"/>
    <p:sldId id="269" r:id="rId4"/>
    <p:sldId id="270" r:id="rId5"/>
    <p:sldId id="289" r:id="rId6"/>
    <p:sldId id="274" r:id="rId7"/>
    <p:sldId id="272" r:id="rId8"/>
    <p:sldId id="275" r:id="rId9"/>
    <p:sldId id="273" r:id="rId10"/>
    <p:sldId id="276" r:id="rId11"/>
    <p:sldId id="277" r:id="rId12"/>
    <p:sldId id="278" r:id="rId13"/>
    <p:sldId id="280" r:id="rId14"/>
    <p:sldId id="281" r:id="rId15"/>
    <p:sldId id="282" r:id="rId16"/>
    <p:sldId id="288" r:id="rId17"/>
    <p:sldId id="283" r:id="rId18"/>
    <p:sldId id="284" r:id="rId19"/>
    <p:sldId id="285" r:id="rId20"/>
    <p:sldId id="286" r:id="rId21"/>
    <p:sldId id="265" r:id="rId22"/>
  </p:sldIdLst>
  <p:sldSz cx="9144000" cy="5143500" type="screen16x9"/>
  <p:notesSz cx="6858000" cy="9144000"/>
  <p:embeddedFontLst>
    <p:embeddedFont>
      <p:font typeface="Lato" panose="020B0604020202020204" charset="0"/>
      <p:regular r:id="rId24"/>
      <p:bold r:id="rId25"/>
      <p:italic r:id="rId26"/>
      <p:boldItalic r:id="rId27"/>
    </p:embeddedFont>
    <p:embeddedFont>
      <p:font typeface="Raleway"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B94205-521E-4EAB-BDC7-6D7E506F9E63}">
  <a:tblStyle styleId="{CEB94205-521E-4EAB-BDC7-6D7E506F9E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6611108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41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 dirty="0"/>
          </a:p>
        </p:txBody>
      </p:sp>
    </p:spTree>
    <p:extLst>
      <p:ext uri="{BB962C8B-B14F-4D97-AF65-F5344CB8AC3E}">
        <p14:creationId xmlns:p14="http://schemas.microsoft.com/office/powerpoint/2010/main" val="657591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99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09733"/>
            <a:ext cx="7612616" cy="469053"/>
          </a:xfrm>
        </p:spPr>
        <p:txBody>
          <a:bodyPr/>
          <a:lstStyle/>
          <a:p>
            <a:r>
              <a:rPr lang="en-US" dirty="0" smtClean="0"/>
              <a:t>Important Concepts in Social Research (1/3)</a:t>
            </a:r>
            <a:endParaRPr lang="" dirty="0"/>
          </a:p>
        </p:txBody>
      </p:sp>
      <p:sp>
        <p:nvSpPr>
          <p:cNvPr id="3" name="Text Placeholder 2"/>
          <p:cNvSpPr>
            <a:spLocks noGrp="1"/>
          </p:cNvSpPr>
          <p:nvPr>
            <p:ph type="body" idx="1"/>
          </p:nvPr>
        </p:nvSpPr>
        <p:spPr>
          <a:xfrm>
            <a:off x="721225" y="1376736"/>
            <a:ext cx="7612616" cy="3339101"/>
          </a:xfrm>
        </p:spPr>
        <p:txBody>
          <a:bodyPr/>
          <a:lstStyle/>
          <a:p>
            <a:pPr>
              <a:buFont typeface="Wingdings" panose="05000000000000000000" pitchFamily="2" charset="2"/>
              <a:buChar char="Ø"/>
            </a:pPr>
            <a:r>
              <a:rPr lang="en-US" sz="1500" b="1" u="sng" dirty="0" smtClean="0">
                <a:solidFill>
                  <a:schemeClr val="bg2"/>
                </a:solidFill>
              </a:rPr>
              <a:t>Concept</a:t>
            </a:r>
            <a:r>
              <a:rPr lang="en-US" sz="1500" dirty="0">
                <a:solidFill>
                  <a:schemeClr val="bg2"/>
                </a:solidFill>
              </a:rPr>
              <a:t>, a mental construct that represents some part of the world in a simplified form</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Variable</a:t>
            </a:r>
            <a:r>
              <a:rPr lang="en-US" sz="1500" dirty="0" smtClean="0">
                <a:solidFill>
                  <a:schemeClr val="bg2"/>
                </a:solidFill>
              </a:rPr>
              <a:t> </a:t>
            </a:r>
            <a:r>
              <a:rPr lang="en-US" sz="1500" dirty="0">
                <a:solidFill>
                  <a:schemeClr val="bg2"/>
                </a:solidFill>
              </a:rPr>
              <a:t>is a concept whose value changes from case to case</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Measurement</a:t>
            </a:r>
            <a:r>
              <a:rPr lang="en-US" sz="1500" dirty="0">
                <a:solidFill>
                  <a:schemeClr val="bg2"/>
                </a:solidFill>
              </a:rPr>
              <a:t>, a procedure for determining the value of a variable in a specific case</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Operationalize </a:t>
            </a:r>
            <a:r>
              <a:rPr lang="en-US" sz="1500" b="1" u="sng" dirty="0">
                <a:solidFill>
                  <a:schemeClr val="bg2"/>
                </a:solidFill>
              </a:rPr>
              <a:t>a variable </a:t>
            </a:r>
            <a:r>
              <a:rPr lang="en-US" sz="1500" dirty="0">
                <a:solidFill>
                  <a:schemeClr val="bg2"/>
                </a:solidFill>
              </a:rPr>
              <a:t>by specifying exactly what is to be measured before assigning a value to a variable</a:t>
            </a:r>
            <a:r>
              <a:rPr lang="en-US" sz="1500" dirty="0" smtClean="0">
                <a:solidFill>
                  <a:schemeClr val="bg2"/>
                </a:solidFill>
              </a:rPr>
              <a:t>.</a:t>
            </a:r>
          </a:p>
          <a:p>
            <a:pPr>
              <a:buFont typeface="Wingdings" panose="05000000000000000000" pitchFamily="2" charset="2"/>
              <a:buChar char="Ø"/>
            </a:pPr>
            <a:r>
              <a:rPr lang="en-US" sz="1500" b="1" u="sng" dirty="0">
                <a:solidFill>
                  <a:schemeClr val="bg2"/>
                </a:solidFill>
              </a:rPr>
              <a:t>Reliability</a:t>
            </a:r>
            <a:r>
              <a:rPr lang="en-US" sz="1500" dirty="0">
                <a:solidFill>
                  <a:schemeClr val="bg2"/>
                </a:solidFill>
              </a:rPr>
              <a:t> refers to consistency in </a:t>
            </a:r>
            <a:r>
              <a:rPr lang="en-US" sz="1500" dirty="0" smtClean="0">
                <a:solidFill>
                  <a:schemeClr val="bg2"/>
                </a:solidFill>
              </a:rPr>
              <a:t>measurement</a:t>
            </a:r>
            <a:r>
              <a:rPr lang="en-US" sz="1500" dirty="0">
                <a:solidFill>
                  <a:schemeClr val="bg2"/>
                </a:solidFill>
              </a:rPr>
              <a:t>. A measurement is reliable if repeated measurements give the same result time after time</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Validity</a:t>
            </a:r>
            <a:r>
              <a:rPr lang="en-US" sz="1500" dirty="0">
                <a:solidFill>
                  <a:schemeClr val="bg2"/>
                </a:solidFill>
              </a:rPr>
              <a:t>, which means actually measuring exactly what you intend to measure. </a:t>
            </a:r>
            <a:endParaRPr lang="" sz="1500" dirty="0">
              <a:solidFill>
                <a:schemeClr val="bg2"/>
              </a:solidFill>
            </a:endParaRPr>
          </a:p>
        </p:txBody>
      </p:sp>
    </p:spTree>
    <p:extLst>
      <p:ext uri="{BB962C8B-B14F-4D97-AF65-F5344CB8AC3E}">
        <p14:creationId xmlns:p14="http://schemas.microsoft.com/office/powerpoint/2010/main" val="1442130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902" y="589185"/>
            <a:ext cx="7768760" cy="479328"/>
          </a:xfrm>
        </p:spPr>
        <p:txBody>
          <a:bodyPr/>
          <a:lstStyle/>
          <a:p>
            <a:r>
              <a:rPr lang="en-US" dirty="0" smtClean="0"/>
              <a:t>Important concepts in Social Research (2/3)</a:t>
            </a:r>
            <a:endParaRPr lang="" dirty="0"/>
          </a:p>
        </p:txBody>
      </p:sp>
      <p:sp>
        <p:nvSpPr>
          <p:cNvPr id="3" name="Text Placeholder 2"/>
          <p:cNvSpPr>
            <a:spLocks noGrp="1"/>
          </p:cNvSpPr>
          <p:nvPr>
            <p:ph type="body" idx="1"/>
          </p:nvPr>
        </p:nvSpPr>
        <p:spPr>
          <a:xfrm>
            <a:off x="503434" y="1407560"/>
            <a:ext cx="8229600" cy="3349375"/>
          </a:xfrm>
        </p:spPr>
        <p:txBody>
          <a:bodyPr/>
          <a:lstStyle/>
          <a:p>
            <a:pPr>
              <a:buFont typeface="Wingdings" panose="05000000000000000000" pitchFamily="2" charset="2"/>
              <a:buChar char="Ø"/>
            </a:pPr>
            <a:r>
              <a:rPr lang="en-US" sz="1500" b="1" u="sng" dirty="0" smtClean="0">
                <a:solidFill>
                  <a:schemeClr val="bg2"/>
                </a:solidFill>
              </a:rPr>
              <a:t>Cause </a:t>
            </a:r>
            <a:r>
              <a:rPr lang="en-US" sz="1500" b="1" u="sng" dirty="0">
                <a:solidFill>
                  <a:schemeClr val="bg2"/>
                </a:solidFill>
              </a:rPr>
              <a:t>and effect</a:t>
            </a:r>
            <a:r>
              <a:rPr lang="en-US" sz="1500" dirty="0">
                <a:solidFill>
                  <a:schemeClr val="bg2"/>
                </a:solidFill>
              </a:rPr>
              <a:t>, a relationship in which change in one variable causes change in </a:t>
            </a:r>
            <a:r>
              <a:rPr lang="en-US" sz="1500" dirty="0" smtClean="0">
                <a:solidFill>
                  <a:schemeClr val="bg2"/>
                </a:solidFill>
              </a:rPr>
              <a:t>another.</a:t>
            </a:r>
          </a:p>
          <a:p>
            <a:pPr>
              <a:buFont typeface="Wingdings" panose="05000000000000000000" pitchFamily="2" charset="2"/>
              <a:buChar char="Ø"/>
            </a:pPr>
            <a:r>
              <a:rPr lang="en-US" sz="1500" dirty="0">
                <a:solidFill>
                  <a:schemeClr val="bg2"/>
                </a:solidFill>
              </a:rPr>
              <a:t>The variable that causes the </a:t>
            </a:r>
            <a:r>
              <a:rPr lang="en-US" sz="1500" dirty="0" smtClean="0">
                <a:solidFill>
                  <a:schemeClr val="bg2"/>
                </a:solidFill>
              </a:rPr>
              <a:t>change is </a:t>
            </a:r>
            <a:r>
              <a:rPr lang="en-US" sz="1500" dirty="0">
                <a:solidFill>
                  <a:schemeClr val="bg2"/>
                </a:solidFill>
              </a:rPr>
              <a:t>called the </a:t>
            </a:r>
            <a:r>
              <a:rPr lang="en-US" sz="1500" b="1" u="sng" dirty="0">
                <a:solidFill>
                  <a:schemeClr val="bg2"/>
                </a:solidFill>
              </a:rPr>
              <a:t>independent variable</a:t>
            </a:r>
            <a:r>
              <a:rPr lang="en-US" sz="1500" dirty="0" smtClean="0">
                <a:solidFill>
                  <a:schemeClr val="bg2"/>
                </a:solidFill>
              </a:rPr>
              <a:t>.</a:t>
            </a:r>
          </a:p>
          <a:p>
            <a:pPr>
              <a:buFont typeface="Wingdings" panose="05000000000000000000" pitchFamily="2" charset="2"/>
              <a:buChar char="Ø"/>
            </a:pPr>
            <a:r>
              <a:rPr lang="en-US" sz="1500" dirty="0">
                <a:solidFill>
                  <a:schemeClr val="bg2"/>
                </a:solidFill>
              </a:rPr>
              <a:t>The variable that changes </a:t>
            </a:r>
            <a:r>
              <a:rPr lang="en-US" sz="1500" dirty="0" smtClean="0">
                <a:solidFill>
                  <a:schemeClr val="bg2"/>
                </a:solidFill>
              </a:rPr>
              <a:t>is </a:t>
            </a:r>
            <a:r>
              <a:rPr lang="en-US" sz="1500" dirty="0">
                <a:solidFill>
                  <a:schemeClr val="bg2"/>
                </a:solidFill>
              </a:rPr>
              <a:t>called the </a:t>
            </a:r>
            <a:r>
              <a:rPr lang="en-US" sz="1500" b="1" u="sng" dirty="0">
                <a:solidFill>
                  <a:schemeClr val="bg2"/>
                </a:solidFill>
              </a:rPr>
              <a:t>dependent variable</a:t>
            </a:r>
            <a:r>
              <a:rPr lang="en-US" sz="1500" dirty="0" smtClean="0">
                <a:solidFill>
                  <a:schemeClr val="bg2"/>
                </a:solidFill>
              </a:rPr>
              <a:t>.</a:t>
            </a:r>
          </a:p>
          <a:p>
            <a:pPr>
              <a:buFont typeface="Wingdings" panose="05000000000000000000" pitchFamily="2" charset="2"/>
              <a:buChar char="Ø"/>
            </a:pPr>
            <a:r>
              <a:rPr lang="en-US" sz="1500" b="1" u="sng" dirty="0">
                <a:solidFill>
                  <a:schemeClr val="bg2"/>
                </a:solidFill>
              </a:rPr>
              <a:t>Correlation</a:t>
            </a:r>
            <a:r>
              <a:rPr lang="en-US" sz="1500" dirty="0">
                <a:solidFill>
                  <a:schemeClr val="bg2"/>
                </a:solidFill>
              </a:rPr>
              <a:t> is a relationship in which two (or more) variables change </a:t>
            </a:r>
            <a:r>
              <a:rPr lang="en-US" sz="1500" dirty="0" smtClean="0">
                <a:solidFill>
                  <a:schemeClr val="bg2"/>
                </a:solidFill>
              </a:rPr>
              <a:t>together.</a:t>
            </a:r>
          </a:p>
          <a:p>
            <a:pPr>
              <a:buFont typeface="Wingdings" panose="05000000000000000000" pitchFamily="2" charset="2"/>
              <a:buChar char="Ø"/>
            </a:pPr>
            <a:r>
              <a:rPr lang="en-US" sz="1500" b="1" u="sng" dirty="0" smtClean="0">
                <a:solidFill>
                  <a:schemeClr val="bg2"/>
                </a:solidFill>
              </a:rPr>
              <a:t>Spurious </a:t>
            </a:r>
            <a:r>
              <a:rPr lang="en-US" sz="1500" b="1" u="sng" dirty="0">
                <a:solidFill>
                  <a:schemeClr val="bg2"/>
                </a:solidFill>
              </a:rPr>
              <a:t>correlation</a:t>
            </a:r>
            <a:r>
              <a:rPr lang="en-US" sz="1500" dirty="0">
                <a:solidFill>
                  <a:schemeClr val="bg2"/>
                </a:solidFill>
              </a:rPr>
              <a:t>, an apparent but false relationship between two (or more) variables that is caused by some other variable</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Control</a:t>
            </a:r>
            <a:r>
              <a:rPr lang="en-US" sz="1500" dirty="0">
                <a:solidFill>
                  <a:schemeClr val="bg2"/>
                </a:solidFill>
              </a:rPr>
              <a:t>, holding constant all </a:t>
            </a:r>
            <a:r>
              <a:rPr lang="en-US" sz="1500" dirty="0" smtClean="0">
                <a:solidFill>
                  <a:schemeClr val="bg2"/>
                </a:solidFill>
              </a:rPr>
              <a:t>variables </a:t>
            </a:r>
            <a:r>
              <a:rPr lang="en-US" sz="1500" dirty="0">
                <a:solidFill>
                  <a:schemeClr val="bg2"/>
                </a:solidFill>
              </a:rPr>
              <a:t>except one in order to see clearly the effect of that </a:t>
            </a:r>
            <a:r>
              <a:rPr lang="en-US" sz="1500" dirty="0" smtClean="0">
                <a:solidFill>
                  <a:schemeClr val="bg2"/>
                </a:solidFill>
              </a:rPr>
              <a:t>variable</a:t>
            </a:r>
          </a:p>
          <a:p>
            <a:pPr>
              <a:buFont typeface="Wingdings" panose="05000000000000000000" pitchFamily="2" charset="2"/>
              <a:buChar char="Ø"/>
            </a:pPr>
            <a:r>
              <a:rPr lang="en-US" sz="1500" b="1" u="sng" dirty="0" smtClean="0">
                <a:solidFill>
                  <a:schemeClr val="bg2"/>
                </a:solidFill>
              </a:rPr>
              <a:t>Objectivity</a:t>
            </a:r>
            <a:r>
              <a:rPr lang="en-US" sz="1500" dirty="0">
                <a:solidFill>
                  <a:schemeClr val="bg2"/>
                </a:solidFill>
              </a:rPr>
              <a:t>, personal neutrality in conducting research</a:t>
            </a:r>
            <a:r>
              <a:rPr lang="en-US" sz="1500" dirty="0" smtClean="0">
                <a:solidFill>
                  <a:schemeClr val="bg2"/>
                </a:solidFill>
              </a:rPr>
              <a:t>.</a:t>
            </a:r>
          </a:p>
          <a:p>
            <a:pPr>
              <a:buFont typeface="Wingdings" panose="05000000000000000000" pitchFamily="2" charset="2"/>
              <a:buChar char="Ø"/>
            </a:pPr>
            <a:r>
              <a:rPr lang="en-US" sz="1500" b="1" u="sng" dirty="0" smtClean="0">
                <a:solidFill>
                  <a:schemeClr val="bg2"/>
                </a:solidFill>
              </a:rPr>
              <a:t>Replication</a:t>
            </a:r>
            <a:r>
              <a:rPr lang="en-US" sz="1500" dirty="0">
                <a:solidFill>
                  <a:schemeClr val="bg2"/>
                </a:solidFill>
              </a:rPr>
              <a:t>, repetition of research by other investigators</a:t>
            </a:r>
            <a:r>
              <a:rPr lang="en-US" sz="1500" dirty="0" smtClean="0">
                <a:solidFill>
                  <a:schemeClr val="bg2"/>
                </a:solidFill>
              </a:rPr>
              <a:t>.</a:t>
            </a:r>
          </a:p>
          <a:p>
            <a:pPr>
              <a:buFont typeface="Wingdings" panose="05000000000000000000" pitchFamily="2" charset="2"/>
              <a:buChar char="Ø"/>
            </a:pPr>
            <a:r>
              <a:rPr lang="en-US" sz="1500" b="1" u="sng" dirty="0">
                <a:solidFill>
                  <a:schemeClr val="bg2"/>
                </a:solidFill>
              </a:rPr>
              <a:t>Hypothesis</a:t>
            </a:r>
            <a:r>
              <a:rPr lang="en-US" sz="1500" dirty="0">
                <a:solidFill>
                  <a:schemeClr val="bg2"/>
                </a:solidFill>
              </a:rPr>
              <a:t>, a statement of a possible relationship between two (or more) variables. </a:t>
            </a:r>
          </a:p>
          <a:p>
            <a:pPr marL="146050" indent="0">
              <a:buNone/>
            </a:pPr>
            <a:endParaRPr lang="" sz="1500" dirty="0">
              <a:solidFill>
                <a:schemeClr val="bg2"/>
              </a:solidFill>
            </a:endParaRPr>
          </a:p>
        </p:txBody>
      </p:sp>
    </p:spTree>
    <p:extLst>
      <p:ext uri="{BB962C8B-B14F-4D97-AF65-F5344CB8AC3E}">
        <p14:creationId xmlns:p14="http://schemas.microsoft.com/office/powerpoint/2010/main" val="321517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503434"/>
            <a:ext cx="4458983" cy="4660614"/>
          </a:xfrm>
          <a:prstGeom prst="rect">
            <a:avLst/>
          </a:prstGeom>
        </p:spPr>
      </p:pic>
      <p:pic>
        <p:nvPicPr>
          <p:cNvPr id="5" name="Picture 4"/>
          <p:cNvPicPr>
            <a:picLocks noChangeAspect="1"/>
          </p:cNvPicPr>
          <p:nvPr/>
        </p:nvPicPr>
        <p:blipFill>
          <a:blip r:embed="rId3"/>
          <a:stretch>
            <a:fillRect/>
          </a:stretch>
        </p:blipFill>
        <p:spPr>
          <a:xfrm>
            <a:off x="4458983" y="503434"/>
            <a:ext cx="4685015" cy="4640066"/>
          </a:xfrm>
          <a:prstGeom prst="rect">
            <a:avLst/>
          </a:prstGeom>
        </p:spPr>
      </p:pic>
    </p:spTree>
    <p:extLst>
      <p:ext uri="{BB962C8B-B14F-4D97-AF65-F5344CB8AC3E}">
        <p14:creationId xmlns:p14="http://schemas.microsoft.com/office/powerpoint/2010/main" val="288223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4934" y="1458930"/>
            <a:ext cx="8763857" cy="2743200"/>
          </a:xfrm>
          <a:prstGeom prst="rect">
            <a:avLst/>
          </a:prstGeom>
        </p:spPr>
      </p:pic>
      <p:sp>
        <p:nvSpPr>
          <p:cNvPr id="5" name="TextBox 4"/>
          <p:cNvSpPr txBox="1"/>
          <p:nvPr/>
        </p:nvSpPr>
        <p:spPr>
          <a:xfrm>
            <a:off x="636998" y="585627"/>
            <a:ext cx="7839182" cy="492443"/>
          </a:xfrm>
          <a:prstGeom prst="rect">
            <a:avLst/>
          </a:prstGeom>
          <a:noFill/>
        </p:spPr>
        <p:txBody>
          <a:bodyPr wrap="square" rtlCol="0">
            <a:spAutoFit/>
          </a:bodyPr>
          <a:lstStyle/>
          <a:p>
            <a:pPr algn="ctr"/>
            <a:r>
              <a:rPr lang="en-US" sz="2600" b="1" dirty="0" smtClean="0">
                <a:latin typeface="Raleway" panose="020B0604020202020204" charset="0"/>
              </a:rPr>
              <a:t>Research Orientations in Sociology</a:t>
            </a:r>
            <a:endParaRPr lang="" sz="2600" b="1" dirty="0">
              <a:latin typeface="Raleway" panose="020B0604020202020204" charset="0"/>
            </a:endParaRPr>
          </a:p>
        </p:txBody>
      </p:sp>
    </p:spTree>
    <p:extLst>
      <p:ext uri="{BB962C8B-B14F-4D97-AF65-F5344CB8AC3E}">
        <p14:creationId xmlns:p14="http://schemas.microsoft.com/office/powerpoint/2010/main" val="1874500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
          </a:p>
        </p:txBody>
      </p:sp>
      <p:sp>
        <p:nvSpPr>
          <p:cNvPr id="3" name="Text Placeholder 2"/>
          <p:cNvSpPr>
            <a:spLocks noGrp="1"/>
          </p:cNvSpPr>
          <p:nvPr>
            <p:ph type="body" idx="1"/>
          </p:nvPr>
        </p:nvSpPr>
        <p:spPr/>
        <p:txBody>
          <a:bodyPr/>
          <a:lstStyle/>
          <a:p>
            <a:endParaRPr lang=""/>
          </a:p>
        </p:txBody>
      </p:sp>
      <p:pic>
        <p:nvPicPr>
          <p:cNvPr id="4" name="Picture 3"/>
          <p:cNvPicPr>
            <a:picLocks noChangeAspect="1"/>
          </p:cNvPicPr>
          <p:nvPr/>
        </p:nvPicPr>
        <p:blipFill>
          <a:blip r:embed="rId2"/>
          <a:stretch>
            <a:fillRect/>
          </a:stretch>
        </p:blipFill>
        <p:spPr>
          <a:xfrm>
            <a:off x="0" y="0"/>
            <a:ext cx="9144000" cy="5164049"/>
          </a:xfrm>
          <a:prstGeom prst="rect">
            <a:avLst/>
          </a:prstGeom>
        </p:spPr>
      </p:pic>
    </p:spTree>
    <p:extLst>
      <p:ext uri="{BB962C8B-B14F-4D97-AF65-F5344CB8AC3E}">
        <p14:creationId xmlns:p14="http://schemas.microsoft.com/office/powerpoint/2010/main" val="2077609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8226" y="599459"/>
            <a:ext cx="8096036" cy="458779"/>
          </a:xfrm>
        </p:spPr>
        <p:txBody>
          <a:bodyPr/>
          <a:lstStyle/>
          <a:p>
            <a:r>
              <a:rPr lang="en-US" dirty="0" smtClean="0"/>
              <a:t>Important Concepts in Social Research (3/3)</a:t>
            </a:r>
            <a:endParaRPr lang="" dirty="0"/>
          </a:p>
        </p:txBody>
      </p:sp>
      <p:sp>
        <p:nvSpPr>
          <p:cNvPr id="3" name="Text Placeholder 2"/>
          <p:cNvSpPr>
            <a:spLocks noGrp="1"/>
          </p:cNvSpPr>
          <p:nvPr>
            <p:ph type="body" idx="1"/>
          </p:nvPr>
        </p:nvSpPr>
        <p:spPr>
          <a:xfrm>
            <a:off x="154112" y="1315092"/>
            <a:ext cx="8733034" cy="3729518"/>
          </a:xfrm>
        </p:spPr>
        <p:txBody>
          <a:bodyPr/>
          <a:lstStyle/>
          <a:p>
            <a:pPr>
              <a:buFont typeface="Wingdings" panose="05000000000000000000" pitchFamily="2" charset="2"/>
              <a:buChar char="Ø"/>
            </a:pPr>
            <a:r>
              <a:rPr lang="en-US" sz="1500" dirty="0">
                <a:solidFill>
                  <a:schemeClr val="bg2"/>
                </a:solidFill>
              </a:rPr>
              <a:t>Weber’s Concept of </a:t>
            </a:r>
            <a:r>
              <a:rPr lang="en-US" sz="1500" b="1" u="sng" dirty="0" smtClean="0">
                <a:solidFill>
                  <a:schemeClr val="bg2"/>
                </a:solidFill>
              </a:rPr>
              <a:t>Verstehen</a:t>
            </a:r>
            <a:r>
              <a:rPr lang="en-US" sz="1500" dirty="0" smtClean="0">
                <a:solidFill>
                  <a:schemeClr val="bg2"/>
                </a:solidFill>
              </a:rPr>
              <a:t> </a:t>
            </a:r>
            <a:r>
              <a:rPr lang="en-US" sz="1500" dirty="0">
                <a:solidFill>
                  <a:schemeClr val="bg2"/>
                </a:solidFill>
              </a:rPr>
              <a:t>Max Weber believed the key to interpretive sociology lay in Verstehen (pronounced “fair-SHTAY-in”), the German word for “</a:t>
            </a:r>
            <a:r>
              <a:rPr lang="en-US" sz="1500" dirty="0" smtClean="0">
                <a:solidFill>
                  <a:schemeClr val="bg2"/>
                </a:solidFill>
              </a:rPr>
              <a:t>understanding</a:t>
            </a:r>
            <a:r>
              <a:rPr lang="en-US" sz="1500" dirty="0">
                <a:solidFill>
                  <a:schemeClr val="bg2"/>
                </a:solidFill>
              </a:rPr>
              <a:t>.” The interpretive sociologist does not just observe what people </a:t>
            </a:r>
            <a:r>
              <a:rPr lang="en-US" sz="1500" dirty="0" smtClean="0">
                <a:solidFill>
                  <a:schemeClr val="bg2"/>
                </a:solidFill>
              </a:rPr>
              <a:t>do but also understand as to why they do any act.</a:t>
            </a:r>
          </a:p>
          <a:p>
            <a:pPr>
              <a:buFont typeface="Wingdings" panose="05000000000000000000" pitchFamily="2" charset="2"/>
              <a:buChar char="Ø"/>
            </a:pPr>
            <a:r>
              <a:rPr lang="en-US" sz="1500" dirty="0">
                <a:solidFill>
                  <a:schemeClr val="bg2"/>
                </a:solidFill>
              </a:rPr>
              <a:t>A </a:t>
            </a:r>
            <a:r>
              <a:rPr lang="en-US" sz="1500" b="1" u="sng" dirty="0">
                <a:solidFill>
                  <a:schemeClr val="bg2"/>
                </a:solidFill>
              </a:rPr>
              <a:t>research method </a:t>
            </a:r>
            <a:r>
              <a:rPr lang="en-US" sz="1500" dirty="0">
                <a:solidFill>
                  <a:schemeClr val="bg2"/>
                </a:solidFill>
              </a:rPr>
              <a:t>is a systematic plan for doing research. Four commonly used methods of sociological investigation are experiments, surveys, participant observation, and the use of existing data</a:t>
            </a:r>
          </a:p>
          <a:p>
            <a:pPr>
              <a:buFont typeface="Wingdings" panose="05000000000000000000" pitchFamily="2" charset="2"/>
              <a:buChar char="Ø"/>
            </a:pPr>
            <a:r>
              <a:rPr lang="en-US" sz="1500" dirty="0">
                <a:solidFill>
                  <a:schemeClr val="bg2"/>
                </a:solidFill>
              </a:rPr>
              <a:t>The </a:t>
            </a:r>
            <a:r>
              <a:rPr lang="en-US" sz="1500" b="1" u="sng" dirty="0">
                <a:solidFill>
                  <a:schemeClr val="bg2"/>
                </a:solidFill>
              </a:rPr>
              <a:t>experiment</a:t>
            </a:r>
            <a:r>
              <a:rPr lang="en-US" sz="1500" dirty="0">
                <a:solidFill>
                  <a:schemeClr val="bg2"/>
                </a:solidFill>
              </a:rPr>
              <a:t> is a research method for investigating cause and effect under highly controlled conditions.</a:t>
            </a:r>
          </a:p>
          <a:p>
            <a:pPr>
              <a:buFont typeface="Wingdings" panose="05000000000000000000" pitchFamily="2" charset="2"/>
              <a:buChar char="Ø"/>
            </a:pPr>
            <a:r>
              <a:rPr lang="en-US" sz="1500" b="1" u="sng" dirty="0" smtClean="0">
                <a:solidFill>
                  <a:schemeClr val="bg2"/>
                </a:solidFill>
              </a:rPr>
              <a:t>Hawthorne </a:t>
            </a:r>
            <a:r>
              <a:rPr lang="en-US" sz="1500" b="1" u="sng" dirty="0">
                <a:solidFill>
                  <a:schemeClr val="bg2"/>
                </a:solidFill>
              </a:rPr>
              <a:t>effect </a:t>
            </a:r>
            <a:r>
              <a:rPr lang="en-US" sz="1500" dirty="0">
                <a:solidFill>
                  <a:schemeClr val="bg2"/>
                </a:solidFill>
              </a:rPr>
              <a:t>to refer to a change in a subject’s behavior caused simply by the awareness of being studied</a:t>
            </a:r>
          </a:p>
          <a:p>
            <a:pPr>
              <a:buFont typeface="Wingdings" panose="05000000000000000000" pitchFamily="2" charset="2"/>
              <a:buChar char="Ø"/>
            </a:pPr>
            <a:r>
              <a:rPr lang="en-US" sz="1500" b="1" u="sng" dirty="0" smtClean="0">
                <a:solidFill>
                  <a:schemeClr val="bg2"/>
                </a:solidFill>
              </a:rPr>
              <a:t>Population</a:t>
            </a:r>
            <a:r>
              <a:rPr lang="en-US" sz="1500" dirty="0">
                <a:solidFill>
                  <a:schemeClr val="bg2"/>
                </a:solidFill>
              </a:rPr>
              <a:t>, the people who are the focus of research.</a:t>
            </a:r>
          </a:p>
          <a:p>
            <a:pPr>
              <a:buFont typeface="Wingdings" panose="05000000000000000000" pitchFamily="2" charset="2"/>
              <a:buChar char="Ø"/>
            </a:pPr>
            <a:r>
              <a:rPr lang="en-US" sz="1500" dirty="0" smtClean="0">
                <a:solidFill>
                  <a:schemeClr val="bg2"/>
                </a:solidFill>
              </a:rPr>
              <a:t>A </a:t>
            </a:r>
            <a:r>
              <a:rPr lang="en-US" sz="1500" b="1" u="sng" dirty="0">
                <a:solidFill>
                  <a:schemeClr val="bg2"/>
                </a:solidFill>
              </a:rPr>
              <a:t>sample</a:t>
            </a:r>
            <a:r>
              <a:rPr lang="en-US" sz="1500" dirty="0">
                <a:solidFill>
                  <a:schemeClr val="bg2"/>
                </a:solidFill>
              </a:rPr>
              <a:t>, a part of a population that represents the whole</a:t>
            </a:r>
          </a:p>
          <a:p>
            <a:pPr>
              <a:buFont typeface="Wingdings" panose="05000000000000000000" pitchFamily="2" charset="2"/>
              <a:buChar char="Ø"/>
            </a:pPr>
            <a:endParaRPr lang="" sz="1500" dirty="0">
              <a:solidFill>
                <a:schemeClr val="bg2"/>
              </a:solidFill>
            </a:endParaRPr>
          </a:p>
        </p:txBody>
      </p:sp>
    </p:spTree>
    <p:extLst>
      <p:ext uri="{BB962C8B-B14F-4D97-AF65-F5344CB8AC3E}">
        <p14:creationId xmlns:p14="http://schemas.microsoft.com/office/powerpoint/2010/main" val="637201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ypes Of Sampling Sampling Methods With Examp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3999" cy="5164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6077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4" y="620007"/>
            <a:ext cx="7653711" cy="479328"/>
          </a:xfrm>
        </p:spPr>
        <p:txBody>
          <a:bodyPr/>
          <a:lstStyle/>
          <a:p>
            <a:r>
              <a:rPr lang="en-US" dirty="0" smtClean="0"/>
              <a:t>Four Research Methods</a:t>
            </a:r>
            <a:endParaRPr lang="" dirty="0"/>
          </a:p>
        </p:txBody>
      </p:sp>
      <p:sp>
        <p:nvSpPr>
          <p:cNvPr id="3" name="Text Placeholder 2"/>
          <p:cNvSpPr>
            <a:spLocks noGrp="1"/>
          </p:cNvSpPr>
          <p:nvPr>
            <p:ph type="body" idx="1"/>
          </p:nvPr>
        </p:nvSpPr>
        <p:spPr>
          <a:xfrm>
            <a:off x="721224" y="1356188"/>
            <a:ext cx="7662487" cy="3472665"/>
          </a:xfrm>
        </p:spPr>
        <p:txBody>
          <a:bodyPr/>
          <a:lstStyle/>
          <a:p>
            <a:pPr>
              <a:buFont typeface="Wingdings" panose="05000000000000000000" pitchFamily="2" charset="2"/>
              <a:buChar char="Ø"/>
            </a:pPr>
            <a:r>
              <a:rPr lang="en-US" sz="1500" b="1" u="sng" dirty="0">
                <a:solidFill>
                  <a:schemeClr val="bg2"/>
                </a:solidFill>
              </a:rPr>
              <a:t>S</a:t>
            </a:r>
            <a:r>
              <a:rPr lang="en-US" sz="1500" b="1" u="sng" dirty="0" smtClean="0">
                <a:solidFill>
                  <a:schemeClr val="bg2"/>
                </a:solidFill>
              </a:rPr>
              <a:t>urvey </a:t>
            </a:r>
            <a:r>
              <a:rPr lang="en-US" sz="1500" dirty="0" smtClean="0">
                <a:solidFill>
                  <a:schemeClr val="bg2"/>
                </a:solidFill>
              </a:rPr>
              <a:t>is </a:t>
            </a:r>
            <a:r>
              <a:rPr lang="en-US" sz="1500" dirty="0">
                <a:solidFill>
                  <a:schemeClr val="bg2"/>
                </a:solidFill>
              </a:rPr>
              <a:t>a research method in which subjects respond to a series of statements or questions on a questionnaire or in an interview</a:t>
            </a:r>
            <a:r>
              <a:rPr lang="en-US" sz="1500" dirty="0" smtClean="0">
                <a:solidFill>
                  <a:schemeClr val="bg2"/>
                </a:solidFill>
              </a:rPr>
              <a:t>.</a:t>
            </a:r>
          </a:p>
          <a:p>
            <a:pPr>
              <a:buFont typeface="Wingdings" panose="05000000000000000000" pitchFamily="2" charset="2"/>
              <a:buChar char="Ø"/>
            </a:pPr>
            <a:r>
              <a:rPr lang="en-US" sz="1500" dirty="0">
                <a:solidFill>
                  <a:schemeClr val="bg2"/>
                </a:solidFill>
              </a:rPr>
              <a:t>A </a:t>
            </a:r>
            <a:r>
              <a:rPr lang="en-US" sz="1500" b="1" u="sng" dirty="0">
                <a:solidFill>
                  <a:schemeClr val="bg2"/>
                </a:solidFill>
              </a:rPr>
              <a:t>questionnaire</a:t>
            </a:r>
            <a:r>
              <a:rPr lang="en-US" sz="1500" dirty="0">
                <a:solidFill>
                  <a:schemeClr val="bg2"/>
                </a:solidFill>
              </a:rPr>
              <a:t> is a series of written questions a researcher </a:t>
            </a:r>
            <a:r>
              <a:rPr lang="en-US" sz="1500" dirty="0" smtClean="0">
                <a:solidFill>
                  <a:schemeClr val="bg2"/>
                </a:solidFill>
              </a:rPr>
              <a:t>presents </a:t>
            </a:r>
            <a:r>
              <a:rPr lang="en-US" sz="1500" dirty="0">
                <a:solidFill>
                  <a:schemeClr val="bg2"/>
                </a:solidFill>
              </a:rPr>
              <a:t>to </a:t>
            </a:r>
            <a:r>
              <a:rPr lang="en-US" sz="1500" dirty="0" smtClean="0">
                <a:solidFill>
                  <a:schemeClr val="bg2"/>
                </a:solidFill>
              </a:rPr>
              <a:t>subjects</a:t>
            </a:r>
          </a:p>
          <a:p>
            <a:pPr>
              <a:buFont typeface="Wingdings" panose="05000000000000000000" pitchFamily="2" charset="2"/>
              <a:buChar char="Ø"/>
            </a:pPr>
            <a:r>
              <a:rPr lang="en-US" sz="1500" dirty="0">
                <a:solidFill>
                  <a:schemeClr val="bg2"/>
                </a:solidFill>
              </a:rPr>
              <a:t>An </a:t>
            </a:r>
            <a:r>
              <a:rPr lang="en-US" sz="1500" b="1" u="sng" dirty="0">
                <a:solidFill>
                  <a:schemeClr val="bg2"/>
                </a:solidFill>
              </a:rPr>
              <a:t>interview</a:t>
            </a:r>
            <a:r>
              <a:rPr lang="en-US" sz="1500" dirty="0">
                <a:solidFill>
                  <a:schemeClr val="bg2"/>
                </a:solidFill>
              </a:rPr>
              <a:t> is a series of questions a researcher asks respondents in </a:t>
            </a:r>
            <a:r>
              <a:rPr lang="en-US" sz="1500" dirty="0" smtClean="0">
                <a:solidFill>
                  <a:schemeClr val="bg2"/>
                </a:solidFill>
              </a:rPr>
              <a:t>person</a:t>
            </a:r>
          </a:p>
          <a:p>
            <a:pPr>
              <a:buFont typeface="Wingdings" panose="05000000000000000000" pitchFamily="2" charset="2"/>
              <a:buChar char="Ø"/>
            </a:pPr>
            <a:r>
              <a:rPr lang="en-US" sz="1500" b="1" u="sng" dirty="0" smtClean="0">
                <a:solidFill>
                  <a:schemeClr val="bg2"/>
                </a:solidFill>
              </a:rPr>
              <a:t>Participant </a:t>
            </a:r>
            <a:r>
              <a:rPr lang="en-US" sz="1500" b="1" u="sng" dirty="0">
                <a:solidFill>
                  <a:schemeClr val="bg2"/>
                </a:solidFill>
              </a:rPr>
              <a:t>observation</a:t>
            </a:r>
            <a:r>
              <a:rPr lang="en-US" sz="1500" dirty="0">
                <a:solidFill>
                  <a:schemeClr val="bg2"/>
                </a:solidFill>
              </a:rPr>
              <a:t>, a research method in which investigators systematically observe people while joining them in their routine activities.</a:t>
            </a:r>
          </a:p>
          <a:p>
            <a:pPr>
              <a:buFont typeface="Wingdings" panose="05000000000000000000" pitchFamily="2" charset="2"/>
              <a:buChar char="Ø"/>
            </a:pPr>
            <a:endParaRPr lang="" sz="1500" dirty="0">
              <a:solidFill>
                <a:schemeClr val="bg2"/>
              </a:solidFill>
            </a:endParaRPr>
          </a:p>
        </p:txBody>
      </p:sp>
    </p:spTree>
    <p:extLst>
      <p:ext uri="{BB962C8B-B14F-4D97-AF65-F5344CB8AC3E}">
        <p14:creationId xmlns:p14="http://schemas.microsoft.com/office/powerpoint/2010/main" val="2106965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0000" y="620007"/>
            <a:ext cx="7633163" cy="469053"/>
          </a:xfrm>
        </p:spPr>
        <p:txBody>
          <a:bodyPr/>
          <a:lstStyle/>
          <a:p>
            <a:endParaRPr lang="" dirty="0"/>
          </a:p>
        </p:txBody>
      </p:sp>
      <p:sp>
        <p:nvSpPr>
          <p:cNvPr id="3" name="Text Placeholder 2"/>
          <p:cNvSpPr>
            <a:spLocks noGrp="1"/>
          </p:cNvSpPr>
          <p:nvPr>
            <p:ph type="body" idx="1"/>
          </p:nvPr>
        </p:nvSpPr>
        <p:spPr>
          <a:xfrm>
            <a:off x="721224" y="1366462"/>
            <a:ext cx="7641939" cy="3328827"/>
          </a:xfrm>
        </p:spPr>
        <p:txBody>
          <a:bodyPr/>
          <a:lstStyle/>
          <a:p>
            <a:endParaRPr lang="" dirty="0"/>
          </a:p>
        </p:txBody>
      </p:sp>
      <p:pic>
        <p:nvPicPr>
          <p:cNvPr id="4" name="Picture 3"/>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098680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68636"/>
            <a:ext cx="7499600" cy="551247"/>
          </a:xfrm>
        </p:spPr>
        <p:txBody>
          <a:bodyPr/>
          <a:lstStyle/>
          <a:p>
            <a:pPr algn="ctr"/>
            <a:r>
              <a:rPr lang="en-US" dirty="0" smtClean="0"/>
              <a:t>Inductive and Deductive Approach</a:t>
            </a:r>
            <a:endParaRPr lang="" dirty="0"/>
          </a:p>
        </p:txBody>
      </p:sp>
      <p:pic>
        <p:nvPicPr>
          <p:cNvPr id="4" name="Picture 3"/>
          <p:cNvPicPr>
            <a:picLocks noChangeAspect="1"/>
          </p:cNvPicPr>
          <p:nvPr/>
        </p:nvPicPr>
        <p:blipFill>
          <a:blip r:embed="rId2"/>
          <a:stretch>
            <a:fillRect/>
          </a:stretch>
        </p:blipFill>
        <p:spPr>
          <a:xfrm>
            <a:off x="0" y="1785937"/>
            <a:ext cx="9144000" cy="2508661"/>
          </a:xfrm>
          <a:prstGeom prst="rect">
            <a:avLst/>
          </a:prstGeom>
        </p:spPr>
      </p:pic>
    </p:spTree>
    <p:extLst>
      <p:ext uri="{BB962C8B-B14F-4D97-AF65-F5344CB8AC3E}">
        <p14:creationId xmlns:p14="http://schemas.microsoft.com/office/powerpoint/2010/main" val="179440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2666"/>
            <a:ext cx="7668933" cy="508001"/>
          </a:xfrm>
        </p:spPr>
        <p:txBody>
          <a:bodyPr/>
          <a:lstStyle/>
          <a:p>
            <a:r>
              <a:rPr lang="en-US" u="sng" dirty="0" smtClean="0"/>
              <a:t>SOCIAL RESEARCH- AN INTRODUCTION</a:t>
            </a:r>
            <a:endParaRPr lang="" u="sng" dirty="0"/>
          </a:p>
        </p:txBody>
      </p:sp>
      <p:sp>
        <p:nvSpPr>
          <p:cNvPr id="3" name="Text Placeholder 2"/>
          <p:cNvSpPr>
            <a:spLocks noGrp="1"/>
          </p:cNvSpPr>
          <p:nvPr>
            <p:ph type="body" idx="1"/>
          </p:nvPr>
        </p:nvSpPr>
        <p:spPr>
          <a:xfrm>
            <a:off x="575733" y="1623317"/>
            <a:ext cx="7814425" cy="3321216"/>
          </a:xfrm>
        </p:spPr>
        <p:txBody>
          <a:bodyPr/>
          <a:lstStyle/>
          <a:p>
            <a:pPr>
              <a:buFont typeface="Wingdings" panose="05000000000000000000" pitchFamily="2" charset="2"/>
              <a:buChar char="Ø"/>
            </a:pPr>
            <a:r>
              <a:rPr lang="en-US" sz="1500" dirty="0" smtClean="0">
                <a:solidFill>
                  <a:schemeClr val="bg2"/>
                </a:solidFill>
              </a:rPr>
              <a:t>Systematized effort to gain new knowledge is called research </a:t>
            </a:r>
            <a:r>
              <a:rPr lang="en-US" sz="1500" b="1" dirty="0" smtClean="0">
                <a:solidFill>
                  <a:schemeClr val="bg2"/>
                </a:solidFill>
              </a:rPr>
              <a:t>(Redman and Mory).</a:t>
            </a:r>
          </a:p>
          <a:p>
            <a:pPr>
              <a:buFont typeface="Wingdings" panose="05000000000000000000" pitchFamily="2" charset="2"/>
              <a:buChar char="Ø"/>
            </a:pPr>
            <a:endParaRPr lang="en-US" sz="1500" dirty="0">
              <a:solidFill>
                <a:schemeClr val="bg2"/>
              </a:solidFill>
            </a:endParaRPr>
          </a:p>
          <a:p>
            <a:pPr>
              <a:buFont typeface="Wingdings" panose="05000000000000000000" pitchFamily="2" charset="2"/>
              <a:buChar char="Ø"/>
            </a:pPr>
            <a:r>
              <a:rPr lang="en-US" sz="1500" dirty="0" smtClean="0">
                <a:solidFill>
                  <a:schemeClr val="bg2"/>
                </a:solidFill>
              </a:rPr>
              <a:t>A systematic method of exploring, analyzing, conceptualizing social life in order to extend, correct or verify knowledge that may aid in the construction of a theory or in practice of an art </a:t>
            </a:r>
            <a:r>
              <a:rPr lang="en-US" sz="1500" b="1" dirty="0" smtClean="0">
                <a:solidFill>
                  <a:schemeClr val="bg2"/>
                </a:solidFill>
              </a:rPr>
              <a:t>(Pauline V. Young) .</a:t>
            </a:r>
            <a:endParaRPr lang="en-US" sz="1500" b="1" dirty="0">
              <a:solidFill>
                <a:schemeClr val="bg2"/>
              </a:solidFill>
            </a:endParaRPr>
          </a:p>
          <a:p>
            <a:pPr>
              <a:buFont typeface="Wingdings" panose="05000000000000000000" pitchFamily="2" charset="2"/>
              <a:buChar char="Ø"/>
            </a:pP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Structural observation of social behavior is called social research </a:t>
            </a:r>
            <a:r>
              <a:rPr lang="en-US" sz="1500" b="1" dirty="0" smtClean="0">
                <a:solidFill>
                  <a:schemeClr val="bg2"/>
                </a:solidFill>
              </a:rPr>
              <a:t>(Wallace and Wallace).</a:t>
            </a:r>
          </a:p>
          <a:p>
            <a:pPr>
              <a:buFont typeface="Wingdings" panose="05000000000000000000" pitchFamily="2" charset="2"/>
              <a:buChar char="Ø"/>
            </a:pPr>
            <a:endParaRPr lang="en-US" sz="1500" b="1" dirty="0">
              <a:solidFill>
                <a:schemeClr val="bg2"/>
              </a:solidFill>
            </a:endParaRPr>
          </a:p>
          <a:p>
            <a:pPr>
              <a:buFont typeface="Wingdings" panose="05000000000000000000" pitchFamily="2" charset="2"/>
              <a:buChar char="Ø"/>
            </a:pPr>
            <a:endParaRPr lang="en-US" sz="1500" b="1" dirty="0">
              <a:solidFill>
                <a:schemeClr val="bg2"/>
              </a:solidFill>
            </a:endParaRPr>
          </a:p>
        </p:txBody>
      </p:sp>
    </p:spTree>
    <p:extLst>
      <p:ext uri="{BB962C8B-B14F-4D97-AF65-F5344CB8AC3E}">
        <p14:creationId xmlns:p14="http://schemas.microsoft.com/office/powerpoint/2010/main" val="3616806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2337" y="537440"/>
            <a:ext cx="8219326" cy="592718"/>
          </a:xfrm>
        </p:spPr>
        <p:txBody>
          <a:bodyPr/>
          <a:lstStyle/>
          <a:p>
            <a:r>
              <a:rPr lang="en-US" dirty="0" smtClean="0"/>
              <a:t>Inductive and Deductive Approach</a:t>
            </a:r>
            <a:endParaRPr lang="" dirty="0"/>
          </a:p>
        </p:txBody>
      </p:sp>
      <p:sp>
        <p:nvSpPr>
          <p:cNvPr id="3" name="Text Placeholder 2"/>
          <p:cNvSpPr>
            <a:spLocks noGrp="1"/>
          </p:cNvSpPr>
          <p:nvPr>
            <p:ph type="body" idx="1"/>
          </p:nvPr>
        </p:nvSpPr>
        <p:spPr>
          <a:xfrm>
            <a:off x="349321" y="1345914"/>
            <a:ext cx="3893906" cy="3503487"/>
          </a:xfrm>
        </p:spPr>
        <p:txBody>
          <a:bodyPr/>
          <a:lstStyle/>
          <a:p>
            <a:pPr>
              <a:buFont typeface="Wingdings" panose="05000000000000000000" pitchFamily="2" charset="2"/>
              <a:buChar char="Ø"/>
            </a:pPr>
            <a:r>
              <a:rPr lang="en-US" sz="1500" b="1" dirty="0">
                <a:solidFill>
                  <a:schemeClr val="bg2"/>
                </a:solidFill>
              </a:rPr>
              <a:t>Inductive</a:t>
            </a:r>
            <a:r>
              <a:rPr lang="en-US" sz="1500" dirty="0">
                <a:solidFill>
                  <a:schemeClr val="bg2"/>
                </a:solidFill>
              </a:rPr>
              <a:t> logical thought is reasoning that transforms specific observations into general theory. In this mode, a researcher’s thinking runs from the specific to the </a:t>
            </a:r>
            <a:r>
              <a:rPr lang="en-US" sz="1500" dirty="0" smtClean="0">
                <a:solidFill>
                  <a:schemeClr val="bg2"/>
                </a:solidFill>
              </a:rPr>
              <a:t>general</a:t>
            </a:r>
          </a:p>
          <a:p>
            <a:pPr marL="146050" indent="0">
              <a:buNone/>
            </a:pPr>
            <a:endParaRPr lang="en-US" sz="1500" dirty="0" smtClean="0">
              <a:solidFill>
                <a:schemeClr val="bg2"/>
              </a:solidFill>
            </a:endParaRPr>
          </a:p>
          <a:p>
            <a:pPr>
              <a:buFont typeface="Wingdings" panose="05000000000000000000" pitchFamily="2" charset="2"/>
              <a:buChar char="Ø"/>
            </a:pPr>
            <a:r>
              <a:rPr lang="en-US" sz="1500" b="1" dirty="0">
                <a:solidFill>
                  <a:schemeClr val="bg2"/>
                </a:solidFill>
              </a:rPr>
              <a:t>Deductive</a:t>
            </a:r>
            <a:r>
              <a:rPr lang="en-US" sz="1500" dirty="0">
                <a:solidFill>
                  <a:schemeClr val="bg2"/>
                </a:solidFill>
              </a:rPr>
              <a:t> logical thought is reasoning that transforms general theory into specific hypotheses suitable for testing. The researcher’s thinking runs from the general to the specific</a:t>
            </a:r>
            <a:endParaRPr lang="" sz="1500" dirty="0">
              <a:solidFill>
                <a:schemeClr val="bg2"/>
              </a:solidFill>
            </a:endParaRPr>
          </a:p>
        </p:txBody>
      </p:sp>
      <p:pic>
        <p:nvPicPr>
          <p:cNvPr id="4" name="Picture 3"/>
          <p:cNvPicPr>
            <a:picLocks noChangeAspect="1"/>
          </p:cNvPicPr>
          <p:nvPr/>
        </p:nvPicPr>
        <p:blipFill>
          <a:blip r:embed="rId2"/>
          <a:stretch>
            <a:fillRect/>
          </a:stretch>
        </p:blipFill>
        <p:spPr>
          <a:xfrm>
            <a:off x="4345969" y="1150707"/>
            <a:ext cx="4798031" cy="4013342"/>
          </a:xfrm>
          <a:prstGeom prst="rect">
            <a:avLst/>
          </a:prstGeom>
        </p:spPr>
      </p:pic>
    </p:spTree>
    <p:extLst>
      <p:ext uri="{BB962C8B-B14F-4D97-AF65-F5344CB8AC3E}">
        <p14:creationId xmlns:p14="http://schemas.microsoft.com/office/powerpoint/2010/main" val="1971257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757" y="592666"/>
            <a:ext cx="8072801" cy="558801"/>
          </a:xfrm>
        </p:spPr>
        <p:txBody>
          <a:bodyPr/>
          <a:lstStyle/>
          <a:p>
            <a:r>
              <a:rPr lang="en-US" u="sng" dirty="0" smtClean="0"/>
              <a:t>TYPES OF RESEARCH</a:t>
            </a:r>
            <a:endParaRPr lang="" u="sng" dirty="0"/>
          </a:p>
        </p:txBody>
      </p:sp>
      <p:sp>
        <p:nvSpPr>
          <p:cNvPr id="3" name="Text Placeholder 2"/>
          <p:cNvSpPr>
            <a:spLocks noGrp="1"/>
          </p:cNvSpPr>
          <p:nvPr>
            <p:ph type="body" idx="1"/>
          </p:nvPr>
        </p:nvSpPr>
        <p:spPr>
          <a:xfrm>
            <a:off x="102743" y="1243172"/>
            <a:ext cx="8938516" cy="3760341"/>
          </a:xfrm>
        </p:spPr>
        <p:txBody>
          <a:bodyPr/>
          <a:lstStyle/>
          <a:p>
            <a:pPr marL="146050" indent="0">
              <a:buNone/>
            </a:pPr>
            <a:r>
              <a:rPr lang="en-US" sz="1500" dirty="0" smtClean="0">
                <a:solidFill>
                  <a:schemeClr val="bg2"/>
                </a:solidFill>
              </a:rPr>
              <a:t>Social Research can be classified into 3 types as per:-</a:t>
            </a:r>
          </a:p>
          <a:p>
            <a:pPr marL="146050" indent="0">
              <a:buNone/>
            </a:pPr>
            <a:endParaRPr lang="en-US" sz="1500" dirty="0" smtClean="0">
              <a:solidFill>
                <a:schemeClr val="bg2"/>
              </a:solidFill>
            </a:endParaRPr>
          </a:p>
          <a:p>
            <a:pPr marL="146050" indent="0">
              <a:buNone/>
            </a:pPr>
            <a:r>
              <a:rPr lang="en-US" sz="1500" dirty="0" smtClean="0">
                <a:solidFill>
                  <a:schemeClr val="bg2"/>
                </a:solidFill>
              </a:rPr>
              <a:t>(</a:t>
            </a:r>
            <a:r>
              <a:rPr lang="en-US" sz="1500" dirty="0" err="1" smtClean="0">
                <a:solidFill>
                  <a:schemeClr val="bg2"/>
                </a:solidFill>
              </a:rPr>
              <a:t>i</a:t>
            </a:r>
            <a:r>
              <a:rPr lang="en-US" sz="1500" dirty="0" smtClean="0">
                <a:solidFill>
                  <a:schemeClr val="bg2"/>
                </a:solidFill>
              </a:rPr>
              <a:t>) </a:t>
            </a:r>
            <a:r>
              <a:rPr lang="en-US" sz="1500" b="1" i="1" dirty="0" smtClean="0">
                <a:solidFill>
                  <a:schemeClr val="bg2"/>
                </a:solidFill>
              </a:rPr>
              <a:t>Application</a:t>
            </a:r>
            <a:r>
              <a:rPr lang="en-US" sz="1500" i="1" dirty="0" smtClean="0">
                <a:solidFill>
                  <a:schemeClr val="bg2"/>
                </a:solidFill>
              </a:rPr>
              <a:t> of research study</a:t>
            </a:r>
            <a:r>
              <a:rPr lang="en-US" sz="1500" dirty="0" smtClean="0">
                <a:solidFill>
                  <a:schemeClr val="bg2"/>
                </a:solidFill>
              </a:rPr>
              <a:t>.</a:t>
            </a:r>
          </a:p>
          <a:p>
            <a:pPr marL="146050" indent="0">
              <a:buNone/>
            </a:pPr>
            <a:r>
              <a:rPr lang="en-US" sz="1500" dirty="0" smtClean="0">
                <a:solidFill>
                  <a:schemeClr val="bg2"/>
                </a:solidFill>
              </a:rPr>
              <a:t>	a)  </a:t>
            </a:r>
            <a:r>
              <a:rPr lang="en-US" sz="1500" u="sng" dirty="0" smtClean="0">
                <a:solidFill>
                  <a:schemeClr val="bg2"/>
                </a:solidFill>
              </a:rPr>
              <a:t>Pure Research </a:t>
            </a:r>
            <a:r>
              <a:rPr lang="en-US" sz="1500" dirty="0" smtClean="0">
                <a:solidFill>
                  <a:schemeClr val="bg2"/>
                </a:solidFill>
              </a:rPr>
              <a:t>(First hand research used for developing knowledge for any issue).</a:t>
            </a:r>
          </a:p>
          <a:p>
            <a:pPr marL="146050" indent="0">
              <a:buNone/>
            </a:pPr>
            <a:r>
              <a:rPr lang="en-US" sz="1500" dirty="0">
                <a:solidFill>
                  <a:schemeClr val="bg2"/>
                </a:solidFill>
              </a:rPr>
              <a:t>	</a:t>
            </a:r>
            <a:r>
              <a:rPr lang="en-US" sz="1500" dirty="0" smtClean="0">
                <a:solidFill>
                  <a:schemeClr val="bg2"/>
                </a:solidFill>
              </a:rPr>
              <a:t>b)  </a:t>
            </a:r>
            <a:r>
              <a:rPr lang="en-US" sz="1500" u="sng" dirty="0" smtClean="0">
                <a:solidFill>
                  <a:schemeClr val="bg2"/>
                </a:solidFill>
              </a:rPr>
              <a:t>Applied Research </a:t>
            </a:r>
            <a:r>
              <a:rPr lang="en-US" sz="1500" dirty="0" smtClean="0">
                <a:solidFill>
                  <a:schemeClr val="bg2"/>
                </a:solidFill>
              </a:rPr>
              <a:t>(Application of existing research knowledge on any issue).</a:t>
            </a:r>
          </a:p>
          <a:p>
            <a:pPr marL="146050" indent="0">
              <a:buNone/>
            </a:pPr>
            <a:r>
              <a:rPr lang="en-US" sz="1500" dirty="0" smtClean="0">
                <a:solidFill>
                  <a:schemeClr val="bg2"/>
                </a:solidFill>
              </a:rPr>
              <a:t>(ii) </a:t>
            </a:r>
            <a:r>
              <a:rPr lang="en-US" sz="1500" b="1" i="1" dirty="0" smtClean="0">
                <a:solidFill>
                  <a:schemeClr val="bg2"/>
                </a:solidFill>
              </a:rPr>
              <a:t>Objectives</a:t>
            </a:r>
            <a:r>
              <a:rPr lang="en-US" sz="1500" i="1" dirty="0" smtClean="0">
                <a:solidFill>
                  <a:schemeClr val="bg2"/>
                </a:solidFill>
              </a:rPr>
              <a:t> in undertaking research</a:t>
            </a:r>
            <a:r>
              <a:rPr lang="en-US" sz="1500" dirty="0" smtClean="0">
                <a:solidFill>
                  <a:schemeClr val="bg2"/>
                </a:solidFill>
              </a:rPr>
              <a:t>.</a:t>
            </a:r>
          </a:p>
          <a:p>
            <a:pPr marL="146050" indent="0">
              <a:buNone/>
            </a:pPr>
            <a:r>
              <a:rPr lang="en-US" sz="1500" dirty="0" smtClean="0">
                <a:solidFill>
                  <a:schemeClr val="bg2"/>
                </a:solidFill>
              </a:rPr>
              <a:t>	a) </a:t>
            </a:r>
            <a:r>
              <a:rPr lang="en-US" sz="1500" u="sng" dirty="0" smtClean="0">
                <a:solidFill>
                  <a:schemeClr val="bg2"/>
                </a:solidFill>
              </a:rPr>
              <a:t>Exploratory Research </a:t>
            </a:r>
            <a:r>
              <a:rPr lang="en-US" sz="1500" dirty="0" smtClean="0">
                <a:solidFill>
                  <a:schemeClr val="bg2"/>
                </a:solidFill>
              </a:rPr>
              <a:t>(Research conducted for exploring any new indicator).</a:t>
            </a:r>
          </a:p>
          <a:p>
            <a:pPr marL="146050" indent="0">
              <a:buNone/>
            </a:pPr>
            <a:r>
              <a:rPr lang="en-US" sz="1500" dirty="0" smtClean="0">
                <a:solidFill>
                  <a:schemeClr val="bg2"/>
                </a:solidFill>
              </a:rPr>
              <a:t>	b) </a:t>
            </a:r>
            <a:r>
              <a:rPr lang="en-US" sz="1500" u="sng" dirty="0" smtClean="0">
                <a:solidFill>
                  <a:schemeClr val="bg2"/>
                </a:solidFill>
              </a:rPr>
              <a:t>Descriptive Research </a:t>
            </a:r>
            <a:r>
              <a:rPr lang="en-US" sz="1500" dirty="0" smtClean="0">
                <a:solidFill>
                  <a:schemeClr val="bg2"/>
                </a:solidFill>
              </a:rPr>
              <a:t>(Research conducted to gather data, describe any issue).</a:t>
            </a:r>
          </a:p>
          <a:p>
            <a:pPr marL="146050" indent="0">
              <a:buNone/>
            </a:pPr>
            <a:r>
              <a:rPr lang="en-US" sz="1500" dirty="0">
                <a:solidFill>
                  <a:schemeClr val="bg2"/>
                </a:solidFill>
              </a:rPr>
              <a:t>	</a:t>
            </a:r>
            <a:r>
              <a:rPr lang="en-US" sz="1500" dirty="0" smtClean="0">
                <a:solidFill>
                  <a:schemeClr val="bg2"/>
                </a:solidFill>
              </a:rPr>
              <a:t>c</a:t>
            </a:r>
            <a:r>
              <a:rPr lang="en-US" sz="1500" dirty="0">
                <a:solidFill>
                  <a:schemeClr val="bg2"/>
                </a:solidFill>
              </a:rPr>
              <a:t>) </a:t>
            </a:r>
            <a:r>
              <a:rPr lang="en-US" sz="1500" u="sng" dirty="0">
                <a:solidFill>
                  <a:schemeClr val="bg2"/>
                </a:solidFill>
              </a:rPr>
              <a:t>Explanatory </a:t>
            </a:r>
            <a:r>
              <a:rPr lang="en-US" sz="1500" u="sng" dirty="0" smtClean="0">
                <a:solidFill>
                  <a:schemeClr val="bg2"/>
                </a:solidFill>
              </a:rPr>
              <a:t>Research </a:t>
            </a:r>
            <a:r>
              <a:rPr lang="en-US" sz="1500" dirty="0" smtClean="0">
                <a:solidFill>
                  <a:schemeClr val="bg2"/>
                </a:solidFill>
              </a:rPr>
              <a:t>(Research conducted to understand “why” something occurred).</a:t>
            </a:r>
          </a:p>
          <a:p>
            <a:pPr marL="146050" indent="0">
              <a:buNone/>
            </a:pPr>
            <a:r>
              <a:rPr lang="en-US" sz="1500" dirty="0">
                <a:solidFill>
                  <a:schemeClr val="bg2"/>
                </a:solidFill>
              </a:rPr>
              <a:t>	</a:t>
            </a:r>
            <a:r>
              <a:rPr lang="en-US" sz="1500" dirty="0" smtClean="0">
                <a:solidFill>
                  <a:schemeClr val="bg2"/>
                </a:solidFill>
              </a:rPr>
              <a:t>d) </a:t>
            </a:r>
            <a:r>
              <a:rPr lang="en-US" sz="1500" u="sng" dirty="0" smtClean="0">
                <a:solidFill>
                  <a:schemeClr val="bg2"/>
                </a:solidFill>
              </a:rPr>
              <a:t>Correlational Research </a:t>
            </a:r>
            <a:r>
              <a:rPr lang="en-US" sz="1500" dirty="0" smtClean="0">
                <a:solidFill>
                  <a:schemeClr val="bg2"/>
                </a:solidFill>
              </a:rPr>
              <a:t>(To discover relationship b/w 2 or more aspects of a situation).</a:t>
            </a:r>
          </a:p>
          <a:p>
            <a:pPr marL="146050" indent="0">
              <a:buNone/>
            </a:pPr>
            <a:r>
              <a:rPr lang="en-US" sz="1500" dirty="0" smtClean="0">
                <a:solidFill>
                  <a:schemeClr val="bg2"/>
                </a:solidFill>
              </a:rPr>
              <a:t>(iii</a:t>
            </a:r>
            <a:r>
              <a:rPr lang="en-US" sz="1500" i="1" dirty="0" smtClean="0">
                <a:solidFill>
                  <a:schemeClr val="bg2"/>
                </a:solidFill>
              </a:rPr>
              <a:t>) </a:t>
            </a:r>
            <a:r>
              <a:rPr lang="en-US" sz="1500" b="1" i="1" dirty="0" smtClean="0">
                <a:solidFill>
                  <a:schemeClr val="bg2"/>
                </a:solidFill>
              </a:rPr>
              <a:t>Inquiry</a:t>
            </a:r>
            <a:r>
              <a:rPr lang="en-US" sz="1500" i="1" dirty="0" smtClean="0">
                <a:solidFill>
                  <a:schemeClr val="bg2"/>
                </a:solidFill>
              </a:rPr>
              <a:t> mode employed</a:t>
            </a:r>
            <a:r>
              <a:rPr lang="en-US" sz="1500" dirty="0" smtClean="0">
                <a:solidFill>
                  <a:schemeClr val="bg2"/>
                </a:solidFill>
              </a:rPr>
              <a:t>.</a:t>
            </a:r>
          </a:p>
          <a:p>
            <a:pPr marL="146050" indent="0">
              <a:buNone/>
            </a:pPr>
            <a:r>
              <a:rPr lang="en-US" sz="1500" dirty="0">
                <a:solidFill>
                  <a:schemeClr val="bg2"/>
                </a:solidFill>
              </a:rPr>
              <a:t>	</a:t>
            </a:r>
            <a:r>
              <a:rPr lang="en-US" sz="1500" dirty="0" smtClean="0">
                <a:solidFill>
                  <a:schemeClr val="bg2"/>
                </a:solidFill>
              </a:rPr>
              <a:t>a) </a:t>
            </a:r>
            <a:r>
              <a:rPr lang="en-US" sz="1500" u="sng" dirty="0" smtClean="0">
                <a:solidFill>
                  <a:schemeClr val="bg2"/>
                </a:solidFill>
              </a:rPr>
              <a:t>Qualitative Research </a:t>
            </a:r>
            <a:r>
              <a:rPr lang="en-US" sz="1500" dirty="0" smtClean="0">
                <a:solidFill>
                  <a:schemeClr val="bg2"/>
                </a:solidFill>
              </a:rPr>
              <a:t>(Focus on opinions, subjectivity and feelings of participants of study).</a:t>
            </a:r>
          </a:p>
          <a:p>
            <a:pPr marL="146050" indent="0">
              <a:buNone/>
            </a:pPr>
            <a:r>
              <a:rPr lang="en-US" sz="1500" dirty="0">
                <a:solidFill>
                  <a:schemeClr val="bg2"/>
                </a:solidFill>
              </a:rPr>
              <a:t>	</a:t>
            </a:r>
            <a:r>
              <a:rPr lang="en-US" sz="1500" dirty="0" smtClean="0">
                <a:solidFill>
                  <a:schemeClr val="bg2"/>
                </a:solidFill>
              </a:rPr>
              <a:t>b) </a:t>
            </a:r>
            <a:r>
              <a:rPr lang="en-US" sz="1500" u="sng" dirty="0" smtClean="0">
                <a:solidFill>
                  <a:schemeClr val="bg2"/>
                </a:solidFill>
              </a:rPr>
              <a:t>Quantitative Research </a:t>
            </a:r>
            <a:r>
              <a:rPr lang="en-US" sz="1500" dirty="0" smtClean="0">
                <a:solidFill>
                  <a:schemeClr val="bg2"/>
                </a:solidFill>
              </a:rPr>
              <a:t>(Uses facts and figures, objectivity and structured way to an inquiry).</a:t>
            </a:r>
            <a:endParaRPr lang="en-US" sz="1500" u="sng" dirty="0">
              <a:solidFill>
                <a:schemeClr val="bg2"/>
              </a:solidFill>
            </a:endParaRPr>
          </a:p>
          <a:p>
            <a:pPr marL="146050" indent="0">
              <a:buNone/>
            </a:pPr>
            <a:endParaRPr lang="en-US" sz="1500" b="1" dirty="0" smtClean="0">
              <a:solidFill>
                <a:schemeClr val="bg2"/>
              </a:solidFill>
            </a:endParaRPr>
          </a:p>
          <a:p>
            <a:pPr marL="546100" indent="-400050">
              <a:buAutoNum type="romanLcParenR"/>
            </a:pPr>
            <a:endParaRPr lang="en-US" sz="1500" b="1" dirty="0" smtClean="0">
              <a:solidFill>
                <a:schemeClr val="bg2"/>
              </a:solidFill>
            </a:endParaRPr>
          </a:p>
          <a:p>
            <a:pPr marL="546100" indent="-400050">
              <a:buAutoNum type="romanLcParenR"/>
            </a:pPr>
            <a:endParaRPr lang="en-US" sz="1500" b="1" dirty="0">
              <a:solidFill>
                <a:schemeClr val="bg2"/>
              </a:solidFill>
            </a:endParaRPr>
          </a:p>
        </p:txBody>
      </p:sp>
    </p:spTree>
    <p:extLst>
      <p:ext uri="{BB962C8B-B14F-4D97-AF65-F5344CB8AC3E}">
        <p14:creationId xmlns:p14="http://schemas.microsoft.com/office/powerpoint/2010/main" val="2813838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41867"/>
            <a:ext cx="7770533" cy="609600"/>
          </a:xfrm>
        </p:spPr>
        <p:txBody>
          <a:bodyPr/>
          <a:lstStyle/>
          <a:p>
            <a:r>
              <a:rPr lang="" dirty="0" smtClean="0"/>
              <a:t>RESEARCH PROCESS</a:t>
            </a:r>
            <a:endParaRPr lang="" dirty="0"/>
          </a:p>
        </p:txBody>
      </p:sp>
      <p:sp>
        <p:nvSpPr>
          <p:cNvPr id="3" name="Text Placeholder 2"/>
          <p:cNvSpPr>
            <a:spLocks noGrp="1"/>
          </p:cNvSpPr>
          <p:nvPr>
            <p:ph type="body" idx="1"/>
          </p:nvPr>
        </p:nvSpPr>
        <p:spPr>
          <a:xfrm>
            <a:off x="597400" y="1458930"/>
            <a:ext cx="7894358" cy="3462390"/>
          </a:xfrm>
        </p:spPr>
        <p:txBody>
          <a:bodyPr/>
          <a:lstStyle/>
          <a:p>
            <a:pPr marL="488950" indent="-342900">
              <a:buFont typeface="+mj-lt"/>
              <a:buAutoNum type="arabicParenR"/>
            </a:pPr>
            <a:r>
              <a:rPr lang="" sz="1500" b="1" i="1" dirty="0" smtClean="0">
                <a:solidFill>
                  <a:schemeClr val="bg2"/>
                </a:solidFill>
              </a:rPr>
              <a:t>Defining the Problem, Issue</a:t>
            </a:r>
            <a:r>
              <a:rPr lang="" sz="1500" dirty="0" smtClean="0">
                <a:solidFill>
                  <a:schemeClr val="bg2"/>
                </a:solidFill>
              </a:rPr>
              <a:t>. (Choose a suitable topic for study).</a:t>
            </a:r>
          </a:p>
          <a:p>
            <a:pPr marL="488950" indent="-342900">
              <a:buFont typeface="+mj-lt"/>
              <a:buAutoNum type="arabicParenR"/>
            </a:pPr>
            <a:r>
              <a:rPr lang="" sz="1500" b="1" i="1" dirty="0" smtClean="0">
                <a:solidFill>
                  <a:schemeClr val="bg2"/>
                </a:solidFill>
              </a:rPr>
              <a:t>Review the Literature</a:t>
            </a:r>
            <a:r>
              <a:rPr lang="" sz="1500" dirty="0" smtClean="0">
                <a:solidFill>
                  <a:schemeClr val="bg2"/>
                </a:solidFill>
              </a:rPr>
              <a:t>. (Going through exsisting knowledge on the topic).</a:t>
            </a:r>
          </a:p>
          <a:p>
            <a:pPr marL="488950" indent="-342900">
              <a:buFont typeface="+mj-lt"/>
              <a:buAutoNum type="arabicParenR"/>
            </a:pPr>
            <a:r>
              <a:rPr lang="" sz="1500" b="1" i="1" dirty="0" smtClean="0">
                <a:solidFill>
                  <a:schemeClr val="bg2"/>
                </a:solidFill>
              </a:rPr>
              <a:t>Formulate the Hypothesis</a:t>
            </a:r>
            <a:r>
              <a:rPr lang="" sz="1500" dirty="0" smtClean="0">
                <a:solidFill>
                  <a:schemeClr val="bg2"/>
                </a:solidFill>
              </a:rPr>
              <a:t>. (Statment the shows relationship b/w variables).</a:t>
            </a:r>
          </a:p>
          <a:p>
            <a:pPr marL="488950" indent="-342900">
              <a:buFont typeface="+mj-lt"/>
              <a:buAutoNum type="arabicParenR"/>
            </a:pPr>
            <a:r>
              <a:rPr lang="" sz="1500" b="1" i="1" dirty="0" smtClean="0">
                <a:solidFill>
                  <a:schemeClr val="bg2"/>
                </a:solidFill>
              </a:rPr>
              <a:t>Choose a Research Design</a:t>
            </a:r>
            <a:r>
              <a:rPr lang="" sz="1500" dirty="0" smtClean="0">
                <a:solidFill>
                  <a:schemeClr val="bg2"/>
                </a:solidFill>
              </a:rPr>
              <a:t>. (Plan for collection or analysis of data).</a:t>
            </a:r>
          </a:p>
          <a:p>
            <a:pPr marL="488950" indent="-342900">
              <a:buFont typeface="+mj-lt"/>
              <a:buAutoNum type="arabicParenR"/>
            </a:pPr>
            <a:r>
              <a:rPr lang="" sz="1500" b="1" i="1" dirty="0" smtClean="0">
                <a:solidFill>
                  <a:schemeClr val="bg2"/>
                </a:solidFill>
              </a:rPr>
              <a:t>Collect the data</a:t>
            </a:r>
            <a:r>
              <a:rPr lang="" sz="1500" dirty="0" smtClean="0">
                <a:solidFill>
                  <a:schemeClr val="bg2"/>
                </a:solidFill>
              </a:rPr>
              <a:t>. (All the relevant information on the topic).</a:t>
            </a:r>
          </a:p>
          <a:p>
            <a:pPr marL="488950" indent="-342900">
              <a:buFont typeface="+mj-lt"/>
              <a:buAutoNum type="arabicParenR"/>
            </a:pPr>
            <a:r>
              <a:rPr lang="" sz="1500" b="1" i="1" dirty="0" smtClean="0">
                <a:solidFill>
                  <a:schemeClr val="bg2"/>
                </a:solidFill>
              </a:rPr>
              <a:t>Analyze the results</a:t>
            </a:r>
            <a:r>
              <a:rPr lang="" sz="1500" dirty="0" smtClean="0">
                <a:solidFill>
                  <a:schemeClr val="bg2"/>
                </a:solidFill>
              </a:rPr>
              <a:t>. (Analysis and Evaluation of the information, clarifying relationship b/w variables to accept, reject or modify the hypothesis).</a:t>
            </a:r>
          </a:p>
          <a:p>
            <a:pPr marL="488950" indent="-342900">
              <a:buFont typeface="+mj-lt"/>
              <a:buAutoNum type="arabicParenR"/>
            </a:pPr>
            <a:r>
              <a:rPr lang="" sz="1500" b="1" i="1" dirty="0" smtClean="0">
                <a:solidFill>
                  <a:schemeClr val="bg2"/>
                </a:solidFill>
              </a:rPr>
              <a:t>Draw the Conclusion</a:t>
            </a:r>
            <a:r>
              <a:rPr lang="" sz="1500" dirty="0" smtClean="0">
                <a:solidFill>
                  <a:schemeClr val="bg2"/>
                </a:solidFill>
              </a:rPr>
              <a:t>. (Concluding the study, Giving recommendations and communicating the results to relevant stakeholders).</a:t>
            </a:r>
            <a:endParaRPr lang="" sz="1500" dirty="0">
              <a:solidFill>
                <a:schemeClr val="bg2"/>
              </a:solidFill>
            </a:endParaRPr>
          </a:p>
        </p:txBody>
      </p:sp>
    </p:spTree>
    <p:extLst>
      <p:ext uri="{BB962C8B-B14F-4D97-AF65-F5344CB8AC3E}">
        <p14:creationId xmlns:p14="http://schemas.microsoft.com/office/powerpoint/2010/main" val="3321977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997" y="578911"/>
            <a:ext cx="7684535" cy="561521"/>
          </a:xfrm>
        </p:spPr>
        <p:txBody>
          <a:bodyPr/>
          <a:lstStyle/>
          <a:p>
            <a:pPr algn="ctr"/>
            <a:r>
              <a:rPr lang="en-US" dirty="0" smtClean="0"/>
              <a:t>Scientific method used in Social Research</a:t>
            </a:r>
            <a:endParaRPr la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6201" y="1318650"/>
            <a:ext cx="4551453" cy="3592397"/>
          </a:xfrm>
          <a:prstGeom prst="rect">
            <a:avLst/>
          </a:prstGeom>
        </p:spPr>
      </p:pic>
    </p:spTree>
    <p:extLst>
      <p:ext uri="{BB962C8B-B14F-4D97-AF65-F5344CB8AC3E}">
        <p14:creationId xmlns:p14="http://schemas.microsoft.com/office/powerpoint/2010/main" val="751542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20007"/>
            <a:ext cx="7612616" cy="482886"/>
          </a:xfrm>
        </p:spPr>
        <p:txBody>
          <a:bodyPr/>
          <a:lstStyle/>
          <a:p>
            <a:r>
              <a:rPr lang="en-US" dirty="0" smtClean="0"/>
              <a:t>Research Tools</a:t>
            </a:r>
            <a:endParaRPr lang="" dirty="0"/>
          </a:p>
        </p:txBody>
      </p:sp>
      <p:sp>
        <p:nvSpPr>
          <p:cNvPr id="3" name="Text Placeholder 2"/>
          <p:cNvSpPr>
            <a:spLocks noGrp="1"/>
          </p:cNvSpPr>
          <p:nvPr>
            <p:ph type="body" idx="1"/>
          </p:nvPr>
        </p:nvSpPr>
        <p:spPr>
          <a:xfrm>
            <a:off x="721225" y="1366463"/>
            <a:ext cx="7621391" cy="3554859"/>
          </a:xfrm>
        </p:spPr>
        <p:txBody>
          <a:bodyPr/>
          <a:lstStyle/>
          <a:p>
            <a:pPr marL="146050" indent="0">
              <a:buNone/>
            </a:pPr>
            <a:r>
              <a:rPr lang="en-US" sz="1500" b="1" dirty="0" smtClean="0">
                <a:solidFill>
                  <a:schemeClr val="bg2"/>
                </a:solidFill>
              </a:rPr>
              <a:t>Following are some of the important research tools:-</a:t>
            </a:r>
            <a:endParaRPr lang="en-US" sz="1500" b="1" dirty="0">
              <a:solidFill>
                <a:schemeClr val="bg2"/>
              </a:solidFill>
            </a:endParaRPr>
          </a:p>
          <a:p>
            <a:pPr marL="488950" indent="-342900">
              <a:buFont typeface="+mj-lt"/>
              <a:buAutoNum type="arabicParenR"/>
            </a:pPr>
            <a:r>
              <a:rPr lang="en-US" sz="1500" b="1" dirty="0">
                <a:solidFill>
                  <a:schemeClr val="bg2"/>
                </a:solidFill>
              </a:rPr>
              <a:t>Experiments.</a:t>
            </a:r>
          </a:p>
          <a:p>
            <a:pPr marL="488950" indent="-342900">
              <a:buFont typeface="+mj-lt"/>
              <a:buAutoNum type="arabicParenR"/>
            </a:pPr>
            <a:r>
              <a:rPr lang="en-US" sz="1500" b="1" dirty="0">
                <a:solidFill>
                  <a:schemeClr val="bg2"/>
                </a:solidFill>
              </a:rPr>
              <a:t>Surveys.</a:t>
            </a:r>
          </a:p>
          <a:p>
            <a:pPr marL="488950" indent="-342900">
              <a:buFont typeface="+mj-lt"/>
              <a:buAutoNum type="arabicParenR"/>
            </a:pPr>
            <a:r>
              <a:rPr lang="en-US" sz="1500" b="1" dirty="0">
                <a:solidFill>
                  <a:schemeClr val="bg2"/>
                </a:solidFill>
              </a:rPr>
              <a:t>Questionnaires.</a:t>
            </a:r>
          </a:p>
          <a:p>
            <a:pPr marL="488950" indent="-342900">
              <a:buFont typeface="+mj-lt"/>
              <a:buAutoNum type="arabicParenR"/>
            </a:pPr>
            <a:r>
              <a:rPr lang="en-US" sz="1500" b="1" dirty="0">
                <a:solidFill>
                  <a:schemeClr val="bg2"/>
                </a:solidFill>
              </a:rPr>
              <a:t>Interviews.</a:t>
            </a:r>
          </a:p>
          <a:p>
            <a:pPr marL="488950" indent="-342900">
              <a:buFont typeface="+mj-lt"/>
              <a:buAutoNum type="arabicParenR"/>
            </a:pPr>
            <a:r>
              <a:rPr lang="en-US" sz="1500" b="1" dirty="0">
                <a:solidFill>
                  <a:schemeClr val="bg2"/>
                </a:solidFill>
              </a:rPr>
              <a:t>Case studies.</a:t>
            </a:r>
          </a:p>
          <a:p>
            <a:pPr marL="488950" indent="-342900">
              <a:buFont typeface="+mj-lt"/>
              <a:buAutoNum type="arabicParenR"/>
            </a:pPr>
            <a:r>
              <a:rPr lang="en-US" sz="1500" b="1" dirty="0">
                <a:solidFill>
                  <a:schemeClr val="bg2"/>
                </a:solidFill>
              </a:rPr>
              <a:t>Participant and </a:t>
            </a:r>
            <a:r>
              <a:rPr lang="en-US" sz="1500" b="1" dirty="0" smtClean="0">
                <a:solidFill>
                  <a:schemeClr val="bg2"/>
                </a:solidFill>
              </a:rPr>
              <a:t>Non-participant </a:t>
            </a:r>
            <a:r>
              <a:rPr lang="en-US" sz="1500" b="1" dirty="0">
                <a:solidFill>
                  <a:schemeClr val="bg2"/>
                </a:solidFill>
              </a:rPr>
              <a:t>observation.</a:t>
            </a:r>
          </a:p>
          <a:p>
            <a:pPr marL="488950" indent="-342900">
              <a:buFont typeface="+mj-lt"/>
              <a:buAutoNum type="arabicParenR"/>
            </a:pPr>
            <a:r>
              <a:rPr lang="en-US" sz="1500" b="1" dirty="0">
                <a:solidFill>
                  <a:schemeClr val="bg2"/>
                </a:solidFill>
              </a:rPr>
              <a:t>Observational trials.</a:t>
            </a:r>
          </a:p>
          <a:p>
            <a:pPr marL="488950" indent="-342900">
              <a:buFont typeface="+mj-lt"/>
              <a:buAutoNum type="arabicParenR"/>
            </a:pPr>
            <a:endParaRPr lang="" dirty="0"/>
          </a:p>
        </p:txBody>
      </p:sp>
    </p:spTree>
    <p:extLst>
      <p:ext uri="{BB962C8B-B14F-4D97-AF65-F5344CB8AC3E}">
        <p14:creationId xmlns:p14="http://schemas.microsoft.com/office/powerpoint/2010/main" val="3668624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09733"/>
            <a:ext cx="7427681" cy="510150"/>
          </a:xfrm>
        </p:spPr>
        <p:txBody>
          <a:bodyPr/>
          <a:lstStyle/>
          <a:p>
            <a:r>
              <a:rPr lang="en-US" dirty="0" smtClean="0"/>
              <a:t>Research Tools-Continue</a:t>
            </a:r>
            <a:endParaRPr lang="" dirty="0"/>
          </a:p>
        </p:txBody>
      </p:sp>
      <p:sp>
        <p:nvSpPr>
          <p:cNvPr id="3" name="Text Placeholder 2"/>
          <p:cNvSpPr>
            <a:spLocks noGrp="1"/>
          </p:cNvSpPr>
          <p:nvPr>
            <p:ph type="body" idx="1"/>
          </p:nvPr>
        </p:nvSpPr>
        <p:spPr>
          <a:xfrm>
            <a:off x="616450" y="1191803"/>
            <a:ext cx="7715892" cy="3842536"/>
          </a:xfrm>
        </p:spPr>
        <p:txBody>
          <a:bodyPr/>
          <a:lstStyle/>
          <a:p>
            <a:pPr marL="146050" indent="0">
              <a:buNone/>
            </a:pPr>
            <a:r>
              <a:rPr lang="en-US" sz="1500" dirty="0" smtClean="0">
                <a:solidFill>
                  <a:schemeClr val="bg2"/>
                </a:solidFill>
              </a:rPr>
              <a:t>Some of the important research tools are :-</a:t>
            </a:r>
          </a:p>
          <a:p>
            <a:pPr marL="146050" indent="0">
              <a:buNone/>
            </a:pPr>
            <a:endParaRPr lang="en-US" sz="1500" dirty="0" smtClean="0">
              <a:solidFill>
                <a:schemeClr val="bg2"/>
              </a:solidFill>
            </a:endParaRPr>
          </a:p>
          <a:p>
            <a:pPr marL="146050" indent="0">
              <a:buNone/>
            </a:pPr>
            <a:r>
              <a:rPr lang="en-US" sz="1500" b="1" dirty="0" smtClean="0">
                <a:solidFill>
                  <a:schemeClr val="bg2"/>
                </a:solidFill>
              </a:rPr>
              <a:t>1.       </a:t>
            </a:r>
            <a:r>
              <a:rPr lang="en-US" sz="1500" b="1" u="sng" dirty="0" smtClean="0">
                <a:solidFill>
                  <a:schemeClr val="bg2"/>
                </a:solidFill>
              </a:rPr>
              <a:t>INTERVIEW</a:t>
            </a:r>
            <a:endParaRPr lang="en-US" sz="1500" dirty="0">
              <a:solidFill>
                <a:schemeClr val="bg2"/>
              </a:solidFill>
            </a:endParaRPr>
          </a:p>
          <a:p>
            <a:pPr marL="146050" indent="0">
              <a:buNone/>
            </a:pPr>
            <a:r>
              <a:rPr lang="en-US" sz="1500" dirty="0" smtClean="0">
                <a:solidFill>
                  <a:schemeClr val="bg2"/>
                </a:solidFill>
              </a:rPr>
              <a:t>	An </a:t>
            </a:r>
            <a:r>
              <a:rPr lang="en-US" sz="1500" dirty="0">
                <a:solidFill>
                  <a:schemeClr val="bg2"/>
                </a:solidFill>
              </a:rPr>
              <a:t>interview is a face-to-face conversation between two individuals with the sole </a:t>
            </a:r>
            <a:r>
              <a:rPr lang="en-US" sz="1500" dirty="0" smtClean="0">
                <a:solidFill>
                  <a:schemeClr val="bg2"/>
                </a:solidFill>
              </a:rPr>
              <a:t>purpose </a:t>
            </a:r>
            <a:r>
              <a:rPr lang="en-US" sz="1500" dirty="0">
                <a:solidFill>
                  <a:schemeClr val="bg2"/>
                </a:solidFill>
              </a:rPr>
              <a:t>of collecting relevant information to </a:t>
            </a:r>
            <a:r>
              <a:rPr lang="en-US" sz="1500" dirty="0" smtClean="0">
                <a:solidFill>
                  <a:schemeClr val="bg2"/>
                </a:solidFill>
              </a:rPr>
              <a:t>satisfy </a:t>
            </a:r>
            <a:r>
              <a:rPr lang="en-US" sz="1500" dirty="0">
                <a:solidFill>
                  <a:schemeClr val="bg2"/>
                </a:solidFill>
              </a:rPr>
              <a:t>a research purpose. Interviews are </a:t>
            </a:r>
            <a:r>
              <a:rPr lang="en-US" sz="1500" dirty="0" smtClean="0">
                <a:solidFill>
                  <a:schemeClr val="bg2"/>
                </a:solidFill>
              </a:rPr>
              <a:t>of </a:t>
            </a:r>
            <a:r>
              <a:rPr lang="en-US" sz="1500" dirty="0">
                <a:solidFill>
                  <a:schemeClr val="bg2"/>
                </a:solidFill>
              </a:rPr>
              <a:t>different types namely</a:t>
            </a:r>
            <a:r>
              <a:rPr lang="en-US" sz="1500" dirty="0" smtClean="0">
                <a:solidFill>
                  <a:schemeClr val="bg2"/>
                </a:solidFill>
              </a:rPr>
              <a:t>; Structured, Semi-structured, and unstructured</a:t>
            </a:r>
            <a:r>
              <a:rPr lang="en-US" sz="1500" dirty="0">
                <a:solidFill>
                  <a:schemeClr val="bg2"/>
                </a:solidFill>
              </a:rPr>
              <a:t> with each </a:t>
            </a:r>
            <a:r>
              <a:rPr lang="en-US" sz="1500" dirty="0" smtClean="0">
                <a:solidFill>
                  <a:schemeClr val="bg2"/>
                </a:solidFill>
              </a:rPr>
              <a:t>having </a:t>
            </a:r>
            <a:r>
              <a:rPr lang="en-US" sz="1500" dirty="0">
                <a:solidFill>
                  <a:schemeClr val="bg2"/>
                </a:solidFill>
              </a:rPr>
              <a:t>a slight variation </a:t>
            </a:r>
            <a:r>
              <a:rPr lang="en-US" sz="1500" dirty="0" smtClean="0">
                <a:solidFill>
                  <a:schemeClr val="bg2"/>
                </a:solidFill>
              </a:rPr>
              <a:t>from </a:t>
            </a:r>
            <a:r>
              <a:rPr lang="en-US" sz="1500" dirty="0">
                <a:solidFill>
                  <a:schemeClr val="bg2"/>
                </a:solidFill>
              </a:rPr>
              <a:t>the other</a:t>
            </a:r>
            <a:r>
              <a:rPr lang="en-US" sz="1500" dirty="0" smtClean="0">
                <a:solidFill>
                  <a:schemeClr val="bg2"/>
                </a:solidFill>
              </a:rPr>
              <a:t>.</a:t>
            </a:r>
          </a:p>
          <a:p>
            <a:pPr marL="146050" indent="0">
              <a:buNone/>
            </a:pPr>
            <a:endParaRPr lang="en-US" sz="1500" dirty="0">
              <a:solidFill>
                <a:schemeClr val="bg2"/>
              </a:solidFill>
            </a:endParaRPr>
          </a:p>
          <a:p>
            <a:pPr marL="146050" indent="0">
              <a:buNone/>
            </a:pPr>
            <a:r>
              <a:rPr lang="en-US" sz="1500" b="1" dirty="0" smtClean="0">
                <a:solidFill>
                  <a:schemeClr val="bg2"/>
                </a:solidFill>
              </a:rPr>
              <a:t>2.       </a:t>
            </a:r>
            <a:r>
              <a:rPr lang="en-US" sz="1500" b="1" u="sng" dirty="0" smtClean="0">
                <a:solidFill>
                  <a:schemeClr val="bg2"/>
                </a:solidFill>
              </a:rPr>
              <a:t>QUESTIONNAIRES</a:t>
            </a:r>
            <a:endParaRPr lang="en-US" sz="1500" dirty="0">
              <a:solidFill>
                <a:schemeClr val="bg2"/>
              </a:solidFill>
            </a:endParaRPr>
          </a:p>
          <a:p>
            <a:pPr marL="146050" indent="0">
              <a:buNone/>
            </a:pPr>
            <a:r>
              <a:rPr lang="en-US" sz="1500" dirty="0" smtClean="0">
                <a:solidFill>
                  <a:schemeClr val="bg2"/>
                </a:solidFill>
              </a:rPr>
              <a:t>	This </a:t>
            </a:r>
            <a:r>
              <a:rPr lang="en-US" sz="1500" dirty="0">
                <a:solidFill>
                  <a:schemeClr val="bg2"/>
                </a:solidFill>
              </a:rPr>
              <a:t>is the process of collecting data through an instrument consisting of a series of </a:t>
            </a:r>
            <a:r>
              <a:rPr lang="en-US" sz="1500" dirty="0" smtClean="0">
                <a:solidFill>
                  <a:schemeClr val="bg2"/>
                </a:solidFill>
              </a:rPr>
              <a:t>	questions </a:t>
            </a:r>
            <a:r>
              <a:rPr lang="en-US" sz="1500" dirty="0">
                <a:solidFill>
                  <a:schemeClr val="bg2"/>
                </a:solidFill>
              </a:rPr>
              <a:t>and prompts to receive a response from the individuals it is administered to. </a:t>
            </a:r>
            <a:r>
              <a:rPr lang="en-US" sz="1500" dirty="0" smtClean="0">
                <a:solidFill>
                  <a:schemeClr val="bg2"/>
                </a:solidFill>
              </a:rPr>
              <a:t>Questionnaires </a:t>
            </a:r>
            <a:r>
              <a:rPr lang="en-US" sz="1500" dirty="0">
                <a:solidFill>
                  <a:schemeClr val="bg2"/>
                </a:solidFill>
              </a:rPr>
              <a:t>are designed to collect data from a group. </a:t>
            </a:r>
          </a:p>
          <a:p>
            <a:pPr marL="146050" indent="0">
              <a:buNone/>
            </a:pPr>
            <a:endParaRPr lang="en-US" sz="1500" dirty="0" smtClean="0">
              <a:solidFill>
                <a:schemeClr val="bg2"/>
              </a:solidFill>
            </a:endParaRPr>
          </a:p>
          <a:p>
            <a:pPr marL="146050" indent="0">
              <a:buNone/>
            </a:pPr>
            <a:endParaRPr lang="en-US" sz="1500" b="1" dirty="0">
              <a:solidFill>
                <a:schemeClr val="bg2"/>
              </a:solidFill>
            </a:endParaRPr>
          </a:p>
        </p:txBody>
      </p:sp>
    </p:spTree>
    <p:extLst>
      <p:ext uri="{BB962C8B-B14F-4D97-AF65-F5344CB8AC3E}">
        <p14:creationId xmlns:p14="http://schemas.microsoft.com/office/powerpoint/2010/main" val="2491203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78912"/>
            <a:ext cx="7550971" cy="510150"/>
          </a:xfrm>
        </p:spPr>
        <p:txBody>
          <a:bodyPr/>
          <a:lstStyle/>
          <a:p>
            <a:r>
              <a:rPr lang="en-US" dirty="0" smtClean="0"/>
              <a:t>Research Tools-Continue</a:t>
            </a:r>
            <a:endParaRPr lang="" dirty="0"/>
          </a:p>
        </p:txBody>
      </p:sp>
      <p:sp>
        <p:nvSpPr>
          <p:cNvPr id="3" name="Text Placeholder 2"/>
          <p:cNvSpPr>
            <a:spLocks noGrp="1"/>
          </p:cNvSpPr>
          <p:nvPr>
            <p:ph type="body" idx="1"/>
          </p:nvPr>
        </p:nvSpPr>
        <p:spPr>
          <a:xfrm>
            <a:off x="721225" y="1428108"/>
            <a:ext cx="7559746" cy="3184989"/>
          </a:xfrm>
        </p:spPr>
        <p:txBody>
          <a:bodyPr/>
          <a:lstStyle/>
          <a:p>
            <a:pPr marL="146050" indent="0">
              <a:buNone/>
            </a:pPr>
            <a:r>
              <a:rPr lang="en-US" sz="1500" b="1" dirty="0" smtClean="0">
                <a:solidFill>
                  <a:schemeClr val="bg2"/>
                </a:solidFill>
              </a:rPr>
              <a:t>3.       </a:t>
            </a:r>
            <a:r>
              <a:rPr lang="en-US" sz="1500" b="1" u="sng" dirty="0" smtClean="0">
                <a:solidFill>
                  <a:schemeClr val="bg2"/>
                </a:solidFill>
              </a:rPr>
              <a:t>SURVEYS</a:t>
            </a:r>
            <a:r>
              <a:rPr lang="en-US" sz="1500" dirty="0">
                <a:solidFill>
                  <a:schemeClr val="bg2"/>
                </a:solidFill>
              </a:rPr>
              <a:t> </a:t>
            </a:r>
            <a:r>
              <a:rPr lang="en-US" sz="1500" dirty="0" smtClean="0">
                <a:solidFill>
                  <a:schemeClr val="bg2"/>
                </a:solidFill>
              </a:rPr>
              <a:t> </a:t>
            </a:r>
          </a:p>
          <a:p>
            <a:pPr marL="146050" indent="0">
              <a:buNone/>
            </a:pPr>
            <a:r>
              <a:rPr lang="en-US" sz="1500" dirty="0" smtClean="0">
                <a:solidFill>
                  <a:schemeClr val="bg2"/>
                </a:solidFill>
              </a:rPr>
              <a:t>	A </a:t>
            </a:r>
            <a:r>
              <a:rPr lang="en-US" sz="1500" dirty="0">
                <a:solidFill>
                  <a:schemeClr val="bg2"/>
                </a:solidFill>
              </a:rPr>
              <a:t>survey is a data collection tool for gathering information from a sample population, with the intention of generalizing the results to a larger population. Surveys have a variety of purposes and can be carried out in many ways depending on the objectives to be achieved.</a:t>
            </a:r>
          </a:p>
          <a:p>
            <a:pPr marL="146050" indent="0">
              <a:buNone/>
            </a:pPr>
            <a:endParaRPr lang="en-US" sz="1500" b="1" dirty="0" smtClean="0">
              <a:solidFill>
                <a:schemeClr val="bg2"/>
              </a:solidFill>
            </a:endParaRPr>
          </a:p>
          <a:p>
            <a:pPr marL="146050" indent="0">
              <a:buNone/>
            </a:pPr>
            <a:r>
              <a:rPr lang="en-US" sz="1500" b="1" dirty="0">
                <a:solidFill>
                  <a:schemeClr val="bg2"/>
                </a:solidFill>
              </a:rPr>
              <a:t>4</a:t>
            </a:r>
            <a:r>
              <a:rPr lang="en-US" sz="1500" b="1" dirty="0" smtClean="0">
                <a:solidFill>
                  <a:schemeClr val="bg2"/>
                </a:solidFill>
              </a:rPr>
              <a:t>.       </a:t>
            </a:r>
            <a:r>
              <a:rPr lang="en-US" sz="1500" b="1" u="sng" dirty="0">
                <a:solidFill>
                  <a:schemeClr val="bg2"/>
                </a:solidFill>
              </a:rPr>
              <a:t>REPORTING</a:t>
            </a:r>
            <a:endParaRPr lang="en-US" sz="1500" dirty="0">
              <a:solidFill>
                <a:schemeClr val="bg2"/>
              </a:solidFill>
            </a:endParaRPr>
          </a:p>
          <a:p>
            <a:pPr marL="146050" indent="0">
              <a:buNone/>
            </a:pPr>
            <a:r>
              <a:rPr lang="en-US" sz="1500" dirty="0">
                <a:solidFill>
                  <a:schemeClr val="bg2"/>
                </a:solidFill>
              </a:rPr>
              <a:t>	By definition, data reporting is the process of gathering and submitting data to be further </a:t>
            </a:r>
            <a:r>
              <a:rPr lang="en-US" sz="1500" dirty="0" smtClean="0">
                <a:solidFill>
                  <a:schemeClr val="bg2"/>
                </a:solidFill>
              </a:rPr>
              <a:t>subjected </a:t>
            </a:r>
            <a:r>
              <a:rPr lang="en-US" sz="1500" dirty="0">
                <a:solidFill>
                  <a:schemeClr val="bg2"/>
                </a:solidFill>
              </a:rPr>
              <a:t>to analysis. The key aspect of data reporting is reporting accurate data because </a:t>
            </a:r>
            <a:r>
              <a:rPr lang="en-US" sz="1500" dirty="0" smtClean="0">
                <a:solidFill>
                  <a:schemeClr val="bg2"/>
                </a:solidFill>
              </a:rPr>
              <a:t>inaccurate </a:t>
            </a:r>
            <a:r>
              <a:rPr lang="en-US" sz="1500" dirty="0">
                <a:solidFill>
                  <a:schemeClr val="bg2"/>
                </a:solidFill>
              </a:rPr>
              <a:t>data reporting leads to uninformed decision-making.</a:t>
            </a:r>
          </a:p>
        </p:txBody>
      </p:sp>
    </p:spTree>
    <p:extLst>
      <p:ext uri="{BB962C8B-B14F-4D97-AF65-F5344CB8AC3E}">
        <p14:creationId xmlns:p14="http://schemas.microsoft.com/office/powerpoint/2010/main" val="657689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9459"/>
            <a:ext cx="7602342" cy="489602"/>
          </a:xfrm>
        </p:spPr>
        <p:txBody>
          <a:bodyPr/>
          <a:lstStyle/>
          <a:p>
            <a:r>
              <a:rPr lang="en-US" dirty="0" smtClean="0"/>
              <a:t>Research Tools-Continue </a:t>
            </a:r>
            <a:endParaRPr lang="" dirty="0"/>
          </a:p>
        </p:txBody>
      </p:sp>
      <p:sp>
        <p:nvSpPr>
          <p:cNvPr id="3" name="Text Placeholder 2"/>
          <p:cNvSpPr>
            <a:spLocks noGrp="1"/>
          </p:cNvSpPr>
          <p:nvPr>
            <p:ph type="body" idx="1"/>
          </p:nvPr>
        </p:nvSpPr>
        <p:spPr>
          <a:xfrm>
            <a:off x="721225" y="1160980"/>
            <a:ext cx="7816600" cy="3739794"/>
          </a:xfrm>
        </p:spPr>
        <p:txBody>
          <a:bodyPr/>
          <a:lstStyle/>
          <a:p>
            <a:pPr marL="146050" indent="0">
              <a:buNone/>
            </a:pPr>
            <a:endParaRPr lang="en-US" sz="1500" dirty="0" smtClean="0">
              <a:solidFill>
                <a:schemeClr val="bg2"/>
              </a:solidFill>
            </a:endParaRPr>
          </a:p>
          <a:p>
            <a:pPr marL="146050" indent="0">
              <a:buNone/>
            </a:pPr>
            <a:r>
              <a:rPr lang="en-US" sz="1500" b="1" dirty="0" smtClean="0">
                <a:solidFill>
                  <a:schemeClr val="bg2"/>
                </a:solidFill>
              </a:rPr>
              <a:t>5.     </a:t>
            </a:r>
            <a:r>
              <a:rPr lang="en-US" sz="1500" b="1" u="sng" dirty="0" smtClean="0">
                <a:solidFill>
                  <a:schemeClr val="bg2"/>
                </a:solidFill>
              </a:rPr>
              <a:t>OBSERVATION</a:t>
            </a:r>
            <a:endParaRPr lang="en-US" sz="1500" dirty="0">
              <a:solidFill>
                <a:schemeClr val="bg2"/>
              </a:solidFill>
            </a:endParaRPr>
          </a:p>
          <a:p>
            <a:pPr marL="146050" indent="0">
              <a:buNone/>
            </a:pPr>
            <a:r>
              <a:rPr lang="en-US" sz="1500" dirty="0" smtClean="0">
                <a:solidFill>
                  <a:schemeClr val="bg2"/>
                </a:solidFill>
              </a:rPr>
              <a:t>	This </a:t>
            </a:r>
            <a:r>
              <a:rPr lang="en-US" sz="1500" dirty="0">
                <a:solidFill>
                  <a:schemeClr val="bg2"/>
                </a:solidFill>
              </a:rPr>
              <a:t>is a data collection method by which information on a phenomenon is </a:t>
            </a:r>
            <a:r>
              <a:rPr lang="en-US" sz="1500" dirty="0" smtClean="0">
                <a:solidFill>
                  <a:schemeClr val="bg2"/>
                </a:solidFill>
              </a:rPr>
              <a:t>gathered through </a:t>
            </a:r>
            <a:r>
              <a:rPr lang="en-US" sz="1500" dirty="0">
                <a:solidFill>
                  <a:schemeClr val="bg2"/>
                </a:solidFill>
              </a:rPr>
              <a:t>observation. The nature of the observation could be accomplished either as a </a:t>
            </a:r>
            <a:r>
              <a:rPr lang="en-US" sz="1500" dirty="0" smtClean="0">
                <a:solidFill>
                  <a:schemeClr val="bg2"/>
                </a:solidFill>
              </a:rPr>
              <a:t>complete  observer</a:t>
            </a:r>
            <a:r>
              <a:rPr lang="en-US" sz="1500" dirty="0">
                <a:solidFill>
                  <a:schemeClr val="bg2"/>
                </a:solidFill>
              </a:rPr>
              <a:t>, an observer as a participant, a participant as an observer, or as a </a:t>
            </a:r>
            <a:r>
              <a:rPr lang="en-US" sz="1500" dirty="0" smtClean="0">
                <a:solidFill>
                  <a:schemeClr val="bg2"/>
                </a:solidFill>
              </a:rPr>
              <a:t>complete </a:t>
            </a:r>
            <a:r>
              <a:rPr lang="en-US" sz="1500" dirty="0">
                <a:solidFill>
                  <a:schemeClr val="bg2"/>
                </a:solidFill>
              </a:rPr>
              <a:t>participant. This method is a key base for formulating a hypothesis</a:t>
            </a:r>
            <a:r>
              <a:rPr lang="en-US" sz="1500" dirty="0" smtClean="0">
                <a:solidFill>
                  <a:schemeClr val="bg2"/>
                </a:solidFill>
              </a:rPr>
              <a:t>.</a:t>
            </a:r>
          </a:p>
          <a:p>
            <a:pPr marL="146050" indent="0">
              <a:buNone/>
            </a:pPr>
            <a:endParaRPr lang="en-US" sz="1500" dirty="0" smtClean="0">
              <a:solidFill>
                <a:schemeClr val="bg2"/>
              </a:solidFill>
            </a:endParaRPr>
          </a:p>
          <a:p>
            <a:pPr marL="146050" indent="0">
              <a:buNone/>
            </a:pPr>
            <a:r>
              <a:rPr lang="en-US" sz="1500" b="1" dirty="0" smtClean="0">
                <a:solidFill>
                  <a:schemeClr val="bg2"/>
                </a:solidFill>
              </a:rPr>
              <a:t>6.     </a:t>
            </a:r>
            <a:r>
              <a:rPr lang="en-US" sz="1500" b="1" u="sng" dirty="0" smtClean="0">
                <a:solidFill>
                  <a:schemeClr val="bg2"/>
                </a:solidFill>
              </a:rPr>
              <a:t>FOCUS GROUPS DISCUSSIONS</a:t>
            </a:r>
            <a:endParaRPr lang="en-US" sz="1500" dirty="0">
              <a:solidFill>
                <a:schemeClr val="bg2"/>
              </a:solidFill>
            </a:endParaRPr>
          </a:p>
          <a:p>
            <a:pPr marL="146050" indent="0">
              <a:buNone/>
            </a:pPr>
            <a:r>
              <a:rPr lang="en-US" sz="1500" dirty="0" smtClean="0">
                <a:solidFill>
                  <a:schemeClr val="bg2"/>
                </a:solidFill>
              </a:rPr>
              <a:t>	The </a:t>
            </a:r>
            <a:r>
              <a:rPr lang="en-US" sz="1500" dirty="0">
                <a:solidFill>
                  <a:schemeClr val="bg2"/>
                </a:solidFill>
              </a:rPr>
              <a:t>opposite of quantitative research which involves numerical-based data, this data collection method focuses more on qualitative research. It falls under the primary category of data based on the feelings and opinions of the respondents. This research involves asking open-ended questions to a group of individuals usually ranging from 6-10 people, to provide feedback.</a:t>
            </a:r>
          </a:p>
          <a:p>
            <a:pPr marL="146050" indent="0">
              <a:buNone/>
            </a:pPr>
            <a:endParaRPr lang="en-US" sz="1500" dirty="0">
              <a:solidFill>
                <a:schemeClr val="bg2"/>
              </a:solidFill>
            </a:endParaRPr>
          </a:p>
          <a:p>
            <a:pPr>
              <a:buFont typeface="Wingdings" panose="05000000000000000000" pitchFamily="2" charset="2"/>
              <a:buChar char="Ø"/>
            </a:pPr>
            <a:endParaRPr lang="" sz="1500" dirty="0">
              <a:solidFill>
                <a:schemeClr val="bg2"/>
              </a:solidFill>
            </a:endParaRPr>
          </a:p>
        </p:txBody>
      </p:sp>
    </p:spTree>
    <p:extLst>
      <p:ext uri="{BB962C8B-B14F-4D97-AF65-F5344CB8AC3E}">
        <p14:creationId xmlns:p14="http://schemas.microsoft.com/office/powerpoint/2010/main" val="1105328345"/>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630</TotalTime>
  <Words>805</Words>
  <Application>Microsoft Office PowerPoint</Application>
  <PresentationFormat>On-screen Show (16:9)</PresentationFormat>
  <Paragraphs>98</Paragraphs>
  <Slides>21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Lato</vt:lpstr>
      <vt:lpstr>Arial</vt:lpstr>
      <vt:lpstr>Raleway</vt:lpstr>
      <vt:lpstr>Wingdings</vt:lpstr>
      <vt:lpstr>Streamline</vt:lpstr>
      <vt:lpstr>Sociology  Course Code (SS 2005)</vt:lpstr>
      <vt:lpstr>SOCIAL RESEARCH- AN INTRODUCTION</vt:lpstr>
      <vt:lpstr>TYPES OF RESEARCH</vt:lpstr>
      <vt:lpstr>RESEARCH PROCESS</vt:lpstr>
      <vt:lpstr>Scientific method used in Social Research</vt:lpstr>
      <vt:lpstr>Research Tools</vt:lpstr>
      <vt:lpstr>Research Tools-Continue</vt:lpstr>
      <vt:lpstr>Research Tools-Continue</vt:lpstr>
      <vt:lpstr>Research Tools-Continue </vt:lpstr>
      <vt:lpstr>Important Concepts in Social Research (1/3)</vt:lpstr>
      <vt:lpstr>Important concepts in Social Research (2/3)</vt:lpstr>
      <vt:lpstr>PowerPoint Presentation</vt:lpstr>
      <vt:lpstr>PowerPoint Presentation</vt:lpstr>
      <vt:lpstr>PowerPoint Presentation</vt:lpstr>
      <vt:lpstr>Important Concepts in Social Research (3/3)</vt:lpstr>
      <vt:lpstr>PowerPoint Presentation</vt:lpstr>
      <vt:lpstr>Four Research Methods</vt:lpstr>
      <vt:lpstr>PowerPoint Presentation</vt:lpstr>
      <vt:lpstr>Inductive and Deductive Approach</vt:lpstr>
      <vt:lpstr>Inductive and Deductive Approach</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113</cp:revision>
  <dcterms:modified xsi:type="dcterms:W3CDTF">2024-02-25T16:47:06Z</dcterms:modified>
</cp:coreProperties>
</file>